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modernComment_110_1BC1D873.xml" ContentType="application/vnd.ms-powerpoint.comments+xml"/>
  <Override PartName="/ppt/comments/modernComment_10E_71C5E837.xml" ContentType="application/vnd.ms-powerpoint.comments+xml"/>
  <Override PartName="/ppt/comments/modernComment_118_D22659C0.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78" r:id="rId5"/>
    <p:sldId id="274" r:id="rId6"/>
    <p:sldId id="261" r:id="rId7"/>
    <p:sldId id="264" r:id="rId8"/>
    <p:sldId id="272" r:id="rId9"/>
    <p:sldId id="270" r:id="rId10"/>
    <p:sldId id="280" r:id="rId11"/>
    <p:sldId id="263" r:id="rId12"/>
    <p:sldId id="262" r:id="rId13"/>
    <p:sldId id="27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B31246-6C4B-1FEC-5F27-589EA4C55D93}" name="Benjamin Negus" initials="BN" userId="S::Benjamin.Negus@hertfordshire.gov.uk::b0ba819a-310a-4a94-b011-1cc62384f9d9" providerId="AD"/>
  <p188:author id="{7F250655-C718-BAA2-27A9-AAA9B7CD54DB}" name="Charlotte Blizzard-Welch" initials="CB" userId="S::charlotte.bw@castevenage.org.uk::b16193bd-1f32-42fe-a639-b0d9c600b37c" providerId="AD"/>
  <p188:author id="{CA41AAA4-36A2-E727-FAF3-616A384A7CD4}" name="Aston Chambers" initials="AC" userId="S::aston.chambers@castevenage.org.uk::152694f9-02f6-4c5a-81e1-875f25f4d1d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3FD819-B13E-6A91-A55E-E6592433A312}" v="25" dt="2026-05-18T15:18:04.8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2" autoAdjust="0"/>
    <p:restoredTop sz="94660"/>
  </p:normalViewPr>
  <p:slideViewPr>
    <p:cSldViewPr snapToGrid="0">
      <p:cViewPr varScale="1">
        <p:scale>
          <a:sx n="77" d="100"/>
          <a:sy n="77" d="100"/>
        </p:scale>
        <p:origin x="96"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omments/modernComment_10E_71C5E837.xml><?xml version="1.0" encoding="utf-8"?>
<p188:cmLst xmlns:a="http://schemas.openxmlformats.org/drawingml/2006/main" xmlns:r="http://schemas.openxmlformats.org/officeDocument/2006/relationships" xmlns:p188="http://schemas.microsoft.com/office/powerpoint/2018/8/main">
  <p188:cm id="{06DD63B3-6295-4395-B7CD-BBDA82392242}" authorId="{1BB31246-6C4B-1FEC-5F27-589EA4C55D93}" status="resolved" created="2023-06-05T16:50:20.041">
    <ac:deMkLst xmlns:ac="http://schemas.microsoft.com/office/drawing/2013/main/command">
      <pc:docMk xmlns:pc="http://schemas.microsoft.com/office/powerpoint/2013/main/command"/>
      <pc:sldMk xmlns:pc="http://schemas.microsoft.com/office/powerpoint/2013/main/command" cId="1908795447" sldId="270"/>
      <ac:graphicFrameMk id="7" creationId="{54993B8C-1098-F1DA-BE09-B077119466B2}"/>
    </ac:deMkLst>
    <p188:replyLst>
      <p188:reply id="{32BEAAF9-0217-4D65-A857-D7B537B9CE55}" authorId="{7F250655-C718-BAA2-27A9-AAA9B7CD54DB}" created="2023-06-06T07:47:45.970">
        <p188:txBody>
          <a:bodyPr/>
          <a:lstStyle/>
          <a:p>
            <a:r>
              <a:rPr lang="en-GB"/>
              <a:t>[@Aston Chambers] can you add this in please </a:t>
            </a:r>
          </a:p>
        </p188:txBody>
      </p188:reply>
      <p188:reply id="{98FB12E2-2625-4F0C-8ACB-8E240B3EA758}" authorId="{CA41AAA4-36A2-E727-FAF3-616A384A7CD4}" created="2023-06-06T08:17:55.893">
        <p188:txBody>
          <a:bodyPr/>
          <a:lstStyle/>
          <a:p>
            <a:r>
              <a:rPr lang="en-GB"/>
              <a:t>added :) </a:t>
            </a:r>
          </a:p>
        </p188:txBody>
      </p188:reply>
    </p188:replyLst>
    <p188:txBody>
      <a:bodyPr/>
      <a:lstStyle/>
      <a:p>
        <a:r>
          <a:rPr lang="en-GB"/>
          <a:t>'Strong leadership skills' needs to be a requirement and possibly 'Outstanding research and analytical abilities' - could replace high standards with an eye for detail?</a:t>
        </a:r>
      </a:p>
    </p188:txBody>
  </p188:cm>
</p188:cmLst>
</file>

<file path=ppt/comments/modernComment_110_1BC1D873.xml><?xml version="1.0" encoding="utf-8"?>
<p188:cmLst xmlns:a="http://schemas.openxmlformats.org/drawingml/2006/main" xmlns:r="http://schemas.openxmlformats.org/officeDocument/2006/relationships" xmlns:p188="http://schemas.microsoft.com/office/powerpoint/2018/8/main">
  <p188:cm id="{044F7FA6-532A-479C-AB4B-5E7CC19CD5A2}" authorId="{1BB31246-6C4B-1FEC-5F27-589EA4C55D93}" status="resolved" created="2023-06-05T16:41:04.342">
    <ac:txMkLst xmlns:ac="http://schemas.microsoft.com/office/drawing/2013/main/command">
      <pc:docMk xmlns:pc="http://schemas.microsoft.com/office/powerpoint/2013/main/command"/>
      <pc:sldMk xmlns:pc="http://schemas.microsoft.com/office/powerpoint/2013/main/command" cId="465688691" sldId="272"/>
      <ac:spMk id="3" creationId="{E37452B7-1F1F-7E95-33EF-24934F036971}"/>
      <ac:txMk cp="0">
        <ac:context len="2" hash="442"/>
      </ac:txMk>
    </ac:txMkLst>
    <p188:pos x="7669033" y="1747460"/>
    <p188:replyLst>
      <p188:reply id="{BEB17AED-1372-412D-8640-7C62F35D36E6}" authorId="{7F250655-C718-BAA2-27A9-AAA9B7CD54DB}" created="2023-06-06T07:43:06.913">
        <p188:txBody>
          <a:bodyPr/>
          <a:lstStyle/>
          <a:p>
            <a:r>
              <a:rPr lang="en-GB"/>
              <a:t>This is in the next section :)</a:t>
            </a:r>
          </a:p>
        </p188:txBody>
      </p188:reply>
    </p188:replyLst>
    <p188:txBody>
      <a:bodyPr/>
      <a:lstStyle/>
      <a:p>
        <a:r>
          <a:rPr lang="en-GB"/>
          <a:t>Coordinate and line management of team leaders?</a:t>
        </a:r>
      </a:p>
    </p188:txBody>
  </p188:cm>
  <p188:cm id="{3BD67B21-1A7B-4247-8035-F50551F15C72}" authorId="{1BB31246-6C4B-1FEC-5F27-589EA4C55D93}" status="resolved" created="2023-06-05T16:41:42.216">
    <ac:txMkLst xmlns:ac="http://schemas.microsoft.com/office/drawing/2013/main/command">
      <pc:docMk xmlns:pc="http://schemas.microsoft.com/office/powerpoint/2013/main/command"/>
      <pc:sldMk xmlns:pc="http://schemas.microsoft.com/office/powerpoint/2013/main/command" cId="465688691" sldId="272"/>
      <ac:spMk id="3" creationId="{E37452B7-1F1F-7E95-33EF-24934F036971}"/>
      <ac:txMk cp="1172">
        <ac:context len="2" hash="442"/>
      </ac:txMk>
    </ac:txMkLst>
    <p188:pos x="2987703" y="3019669"/>
    <p188:replyLst>
      <p188:reply id="{91C828A8-4478-4FE2-8C59-10BC39637339}" authorId="{7F250655-C718-BAA2-27A9-AAA9B7CD54DB}" created="2023-06-06T07:43:13.460">
        <p188:txBody>
          <a:bodyPr/>
          <a:lstStyle/>
          <a:p>
            <a:r>
              <a:rPr lang="en-GB"/>
              <a:t>noted </a:t>
            </a:r>
          </a:p>
        </p188:txBody>
      </p188:reply>
    </p188:replyLst>
    <p188:txBody>
      <a:bodyPr/>
      <a:lstStyle/>
      <a:p>
        <a:r>
          <a:rPr lang="en-GB"/>
          <a:t>Covered through the data report on request</a:t>
        </a:r>
      </a:p>
    </p188:txBody>
  </p188:cm>
  <p188:cm id="{8D8155EF-F239-4806-AEF4-384406FC0B8E}" authorId="{1BB31246-6C4B-1FEC-5F27-589EA4C55D93}" status="resolved" created="2023-06-05T16:43:30.015">
    <ac:txMkLst xmlns:ac="http://schemas.microsoft.com/office/drawing/2013/main/command">
      <pc:docMk xmlns:pc="http://schemas.microsoft.com/office/powerpoint/2013/main/command"/>
      <pc:sldMk xmlns:pc="http://schemas.microsoft.com/office/powerpoint/2013/main/command" cId="465688691" sldId="272"/>
      <ac:spMk id="3" creationId="{E37452B7-1F1F-7E95-33EF-24934F036971}"/>
      <ac:txMk cp="1172">
        <ac:context len="2" hash="442"/>
      </ac:txMk>
    </ac:txMkLst>
    <p188:pos x="8643068" y="3337721"/>
    <p188:replyLst>
      <p188:reply id="{D0CC4085-C621-4CF1-A15C-D29E5193AA6D}" authorId="{7F250655-C718-BAA2-27A9-AAA9B7CD54DB}" created="2023-06-06T07:44:26.994">
        <p188:txBody>
          <a:bodyPr/>
          <a:lstStyle/>
          <a:p>
            <a:r>
              <a:rPr lang="en-GB"/>
              <a:t>Done</a:t>
            </a:r>
          </a:p>
        </p188:txBody>
      </p188:reply>
    </p188:replyLst>
    <p188:txBody>
      <a:bodyPr/>
      <a:lstStyle/>
      <a:p>
        <a:r>
          <a:rPr lang="en-GB"/>
          <a:t>Again can merge with the data bullet point at the top</a:t>
        </a:r>
      </a:p>
    </p188:txBody>
  </p188:cm>
  <p188:cm id="{0D013B75-4049-4DBB-96AA-0DB3B21C3321}" authorId="{1BB31246-6C4B-1FEC-5F27-589EA4C55D93}" status="resolved" created="2023-06-05T16:49:09.025">
    <ac:deMkLst xmlns:ac="http://schemas.microsoft.com/office/drawing/2013/main/command">
      <pc:docMk xmlns:pc="http://schemas.microsoft.com/office/powerpoint/2013/main/command"/>
      <pc:sldMk xmlns:pc="http://schemas.microsoft.com/office/powerpoint/2013/main/command" cId="465688691" sldId="272"/>
      <ac:spMk id="3" creationId="{E37452B7-1F1F-7E95-33EF-24934F036971}"/>
    </ac:deMkLst>
    <p188:replyLst>
      <p188:reply id="{BB541336-E95B-48F3-A663-1BD7EC9C5DFC}" authorId="{7F250655-C718-BAA2-27A9-AAA9B7CD54DB}" created="2023-06-06T07:42:04.926">
        <p188:txBody>
          <a:bodyPr/>
          <a:lstStyle/>
          <a:p>
            <a:r>
              <a:rPr lang="en-GB"/>
              <a:t>Agreed </a:t>
            </a:r>
          </a:p>
        </p188:txBody>
      </p188:reply>
    </p188:replyLst>
    <p188:txBody>
      <a:bodyPr/>
      <a:lstStyle/>
      <a:p>
        <a:r>
          <a:rPr lang="en-GB"/>
          <a:t>Missing one on referrals - 'Ensure HertsHelp are referring onto all appropriate organisations through a smooth and effective process' ?</a:t>
        </a:r>
      </a:p>
    </p188:txBody>
  </p188:cm>
</p188:cmLst>
</file>

<file path=ppt/comments/modernComment_118_D22659C0.xml><?xml version="1.0" encoding="utf-8"?>
<p188:cmLst xmlns:a="http://schemas.openxmlformats.org/drawingml/2006/main" xmlns:r="http://schemas.openxmlformats.org/officeDocument/2006/relationships" xmlns:p188="http://schemas.microsoft.com/office/powerpoint/2018/8/main">
  <p188:cm id="{06DD63B3-6295-4395-B7CD-BBDA82392242}" authorId="{1BB31246-6C4B-1FEC-5F27-589EA4C55D93}" status="resolved" created="2023-06-05T16:50:20.041">
    <ac:deMkLst xmlns:ac="http://schemas.microsoft.com/office/drawing/2013/main/command">
      <pc:docMk xmlns:pc="http://schemas.microsoft.com/office/powerpoint/2013/main/command"/>
      <pc:sldMk xmlns:pc="http://schemas.microsoft.com/office/powerpoint/2013/main/command" cId="3525728704" sldId="280"/>
      <ac:graphicFrameMk id="7" creationId="{54993B8C-1098-F1DA-BE09-B077119466B2}"/>
    </ac:deMkLst>
    <p188:replyLst>
      <p188:reply id="{32BEAAF9-0217-4D65-A857-D7B537B9CE55}" authorId="{7F250655-C718-BAA2-27A9-AAA9B7CD54DB}" created="2023-06-06T07:47:45.970">
        <p188:txBody>
          <a:bodyPr/>
          <a:lstStyle/>
          <a:p>
            <a:r>
              <a:rPr lang="en-GB"/>
              <a:t>[@Aston Chambers] can you add this in please </a:t>
            </a:r>
          </a:p>
        </p188:txBody>
      </p188:reply>
      <p188:reply id="{98FB12E2-2625-4F0C-8ACB-8E240B3EA758}" authorId="{CA41AAA4-36A2-E727-FAF3-616A384A7CD4}" created="2023-06-06T08:17:55.893">
        <p188:txBody>
          <a:bodyPr/>
          <a:lstStyle/>
          <a:p>
            <a:r>
              <a:rPr lang="en-GB"/>
              <a:t>added :) </a:t>
            </a:r>
          </a:p>
        </p188:txBody>
      </p188:reply>
    </p188:replyLst>
    <p188:txBody>
      <a:bodyPr/>
      <a:lstStyle/>
      <a:p>
        <a:r>
          <a:rPr lang="en-GB"/>
          <a:t>'Strong leadership skills' needs to be a requirement and possibly 'Outstanding research and analytical abilities' - could replace high standards with an eye for detail?</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17745-62A3-0990-1BE7-BE42B515DF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64A005D-6AE6-0839-DF75-B12091B155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17BF32-7AAA-4ABD-9D12-09483E5F8B49}"/>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5516C39D-5008-CC77-46D2-171C3EE001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47C730-0868-A1C1-660C-C1617CFEC2A7}"/>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1259298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593FC-FCC9-742B-8A33-024F37EE77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DE020C-6ED6-C120-6A9A-30A6F17CA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757D76-C591-5681-FEEB-6FF315403C32}"/>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86D6FD36-108A-1C9A-1A74-B37875D7DD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0C5B83-EA9A-C055-69F7-C9F572CAAADA}"/>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1174976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D8C342-FD6F-367B-711B-E0BBA3E536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F3C850-371A-A507-BCE1-7CD708C38F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8D2225-F0A6-ECD9-AF48-5EE4F8FD0068}"/>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75F62CE4-87C6-94DF-4B92-DB5F2E8095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3CF81A-DCBD-243E-F397-484264BB6EC3}"/>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3498905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slide: Heritage with silhouette">
    <p:spTree>
      <p:nvGrpSpPr>
        <p:cNvPr id="1" name=""/>
        <p:cNvGrpSpPr/>
        <p:nvPr/>
      </p:nvGrpSpPr>
      <p:grpSpPr>
        <a:xfrm>
          <a:off x="0" y="0"/>
          <a:ext cx="0" cy="0"/>
          <a:chOff x="0" y="0"/>
          <a:chExt cx="0" cy="0"/>
        </a:xfrm>
      </p:grpSpPr>
      <p:sp>
        <p:nvSpPr>
          <p:cNvPr id="3" name="Title 1"/>
          <p:cNvSpPr>
            <a:spLocks noGrp="1"/>
          </p:cNvSpPr>
          <p:nvPr>
            <p:ph type="title"/>
          </p:nvPr>
        </p:nvSpPr>
        <p:spPr>
          <a:xfrm>
            <a:off x="470939" y="276652"/>
            <a:ext cx="5643877" cy="2249238"/>
          </a:xfrm>
        </p:spPr>
        <p:txBody>
          <a:bodyPr/>
          <a:lstStyle>
            <a:lvl1pPr>
              <a:defRPr>
                <a:solidFill>
                  <a:schemeClr val="tx1"/>
                </a:solidFill>
              </a:defRPr>
            </a:lvl1pPr>
          </a:lstStyle>
          <a:p>
            <a:r>
              <a:rPr lang="en-US"/>
              <a:t>Click to edit Master title style</a:t>
            </a:r>
          </a:p>
        </p:txBody>
      </p:sp>
      <p:sp>
        <p:nvSpPr>
          <p:cNvPr id="4" name="Text Placeholder 3"/>
          <p:cNvSpPr>
            <a:spLocks noGrp="1"/>
          </p:cNvSpPr>
          <p:nvPr>
            <p:ph type="body" sz="quarter" idx="10" hasCustomPrompt="1"/>
          </p:nvPr>
        </p:nvSpPr>
        <p:spPr>
          <a:xfrm>
            <a:off x="470938" y="2864028"/>
            <a:ext cx="4552951" cy="1298575"/>
          </a:xfrm>
          <a:prstGeom prst="rect">
            <a:avLst/>
          </a:prstGeom>
        </p:spPr>
        <p:txBody>
          <a:bodyPr vert="horz"/>
          <a:lstStyle>
            <a:lvl1pPr marL="0" indent="0">
              <a:buNone/>
              <a:defRPr sz="2000" baseline="0">
                <a:solidFill>
                  <a:srgbClr val="004B88"/>
                </a:solidFill>
                <a:latin typeface="Open Sans"/>
                <a:cs typeface="Open Sans"/>
              </a:defRPr>
            </a:lvl1pPr>
          </a:lstStyle>
          <a:p>
            <a:pPr lvl="0"/>
            <a:r>
              <a:rPr lang="en-GB"/>
              <a:t>Sub title</a:t>
            </a:r>
            <a:endParaRPr lang="en-US"/>
          </a:p>
        </p:txBody>
      </p:sp>
      <p:sp>
        <p:nvSpPr>
          <p:cNvPr id="7" name="Picture Placeholder 6"/>
          <p:cNvSpPr>
            <a:spLocks noGrp="1"/>
          </p:cNvSpPr>
          <p:nvPr>
            <p:ph type="pic" sz="quarter" idx="11"/>
          </p:nvPr>
        </p:nvSpPr>
        <p:spPr>
          <a:xfrm>
            <a:off x="6114816" y="276653"/>
            <a:ext cx="5681369" cy="6257498"/>
          </a:xfrm>
          <a:prstGeom prst="rect">
            <a:avLst/>
          </a:prstGeom>
        </p:spPr>
        <p:txBody>
          <a:bodyPr vert="horz"/>
          <a:lstStyle/>
          <a:p>
            <a:r>
              <a:rPr lang="en-US"/>
              <a:t>Drag picture to placeholder or click icon to add</a:t>
            </a:r>
          </a:p>
        </p:txBody>
      </p:sp>
    </p:spTree>
    <p:extLst>
      <p:ext uri="{BB962C8B-B14F-4D97-AF65-F5344CB8AC3E}">
        <p14:creationId xmlns:p14="http://schemas.microsoft.com/office/powerpoint/2010/main" val="262021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E97CA-930C-7B77-A94C-5B040344DB4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470431A-9E6B-25EE-0D73-EBEB2653E6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7F36BF-4876-9E0C-E0C5-ADDB4779DEA9}"/>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785C03EE-6113-4E9F-CB5E-154EBFD47E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52A13-2649-498C-9DF8-4D9E3A3AE32C}"/>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4095291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95D1C-BC62-5484-DC20-B85096C0AC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9E9ADD1-D8B4-10A6-7FD3-3D0187A24A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11F4EB-DC26-0FB3-4FAE-4C1F4F33B719}"/>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D83FC107-CB0E-5B3B-71F4-A31D981202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88A0B5-A197-3121-644D-6B92A55AD284}"/>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2595305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82391-22CA-0A8D-F87D-43BD4ED1A7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CA984D-7EEC-2CDE-A2E5-53A507C3EB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3A08D78-7F8F-DD62-2B42-8D00FB52A4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F859081-A869-63D6-6B3F-98BBD5DAC344}"/>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6" name="Footer Placeholder 5">
            <a:extLst>
              <a:ext uri="{FF2B5EF4-FFF2-40B4-BE49-F238E27FC236}">
                <a16:creationId xmlns:a16="http://schemas.microsoft.com/office/drawing/2014/main" id="{3A4CE849-10ED-1866-D31C-DAB31C6A44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A30F77-352A-7E9A-4BB4-65FA4B7578AF}"/>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2719104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A30A5-EFB2-F58D-7F55-D97011F0BF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CD1CDA-BEC7-AC6D-4DF9-A92D21582A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7D54ED-8898-4B68-DBC8-F28DB9EEC0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2DB2CA0-F9F7-9727-0C5D-5A1454FB74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A05606-7E1A-990D-55EC-AEB894F5DED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CAD728-738B-D616-1163-5EAB6B0EDE3B}"/>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8" name="Footer Placeholder 7">
            <a:extLst>
              <a:ext uri="{FF2B5EF4-FFF2-40B4-BE49-F238E27FC236}">
                <a16:creationId xmlns:a16="http://schemas.microsoft.com/office/drawing/2014/main" id="{4068FBEF-7CA3-62C4-6B0F-ECC908C69C2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068072A-8CBC-6A91-A090-55F06631EB15}"/>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934719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EE1E5-027A-C3EB-9EBB-7234F3DFC0A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35753CB-ED5A-C66C-4196-72B92F36F08C}"/>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4" name="Footer Placeholder 3">
            <a:extLst>
              <a:ext uri="{FF2B5EF4-FFF2-40B4-BE49-F238E27FC236}">
                <a16:creationId xmlns:a16="http://schemas.microsoft.com/office/drawing/2014/main" id="{9DCD92BE-DEF9-B590-AB00-4ED2E9EC42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FA5EDF7-33DE-27E2-FFE2-5F84B65F7E48}"/>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218736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D7C396-BB5F-152B-FF7B-CE674EE57844}"/>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3" name="Footer Placeholder 2">
            <a:extLst>
              <a:ext uri="{FF2B5EF4-FFF2-40B4-BE49-F238E27FC236}">
                <a16:creationId xmlns:a16="http://schemas.microsoft.com/office/drawing/2014/main" id="{47B787D8-8557-63A4-83A3-339D11EAD33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83A4846-C4D0-EDD3-0874-1E35D11328B5}"/>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2780424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45CD1-830F-776B-A9AC-FEF3AEFCCF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17816FE-C6D9-E9EB-3963-A2D0A16B2E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CE6B668-4810-4989-FFC4-A9EC11155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839AE3-B8A8-8465-441D-F33D17D2CBD0}"/>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6" name="Footer Placeholder 5">
            <a:extLst>
              <a:ext uri="{FF2B5EF4-FFF2-40B4-BE49-F238E27FC236}">
                <a16:creationId xmlns:a16="http://schemas.microsoft.com/office/drawing/2014/main" id="{BF5B02F0-56DF-71C5-7D75-6C8C8D8CF3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0570A-4D7A-F434-070E-AD8B8E87A491}"/>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198728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4EDB4-7BD3-992C-564D-88A706630C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3ADABFC-44F0-7A11-FD2F-AF9664A655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7CD3BD3-BED1-8715-FBB5-83A1E707C7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00D941-C6D7-12C5-531F-D949EB8B8F18}"/>
              </a:ext>
            </a:extLst>
          </p:cNvPr>
          <p:cNvSpPr>
            <a:spLocks noGrp="1"/>
          </p:cNvSpPr>
          <p:nvPr>
            <p:ph type="dt" sz="half" idx="10"/>
          </p:nvPr>
        </p:nvSpPr>
        <p:spPr/>
        <p:txBody>
          <a:bodyPr/>
          <a:lstStyle/>
          <a:p>
            <a:fld id="{C5AB4881-1952-4B29-A0AA-6C5DAF037C1F}" type="datetimeFigureOut">
              <a:rPr lang="en-GB" smtClean="0"/>
              <a:t>27/05/2026</a:t>
            </a:fld>
            <a:endParaRPr lang="en-GB"/>
          </a:p>
        </p:txBody>
      </p:sp>
      <p:sp>
        <p:nvSpPr>
          <p:cNvPr id="6" name="Footer Placeholder 5">
            <a:extLst>
              <a:ext uri="{FF2B5EF4-FFF2-40B4-BE49-F238E27FC236}">
                <a16:creationId xmlns:a16="http://schemas.microsoft.com/office/drawing/2014/main" id="{27B000AA-83E8-AE17-2A85-46215C596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B6BC574-CCF1-7256-F105-C8E0EDC3320E}"/>
              </a:ext>
            </a:extLst>
          </p:cNvPr>
          <p:cNvSpPr>
            <a:spLocks noGrp="1"/>
          </p:cNvSpPr>
          <p:nvPr>
            <p:ph type="sldNum" sz="quarter" idx="12"/>
          </p:nvPr>
        </p:nvSpPr>
        <p:spPr/>
        <p:txBody>
          <a:bodyPr/>
          <a:lstStyle/>
          <a:p>
            <a:fld id="{28446D80-918E-46B5-8764-DC023BBDD535}" type="slidenum">
              <a:rPr lang="en-GB" smtClean="0"/>
              <a:t>‹#›</a:t>
            </a:fld>
            <a:endParaRPr lang="en-GB"/>
          </a:p>
        </p:txBody>
      </p:sp>
    </p:spTree>
    <p:extLst>
      <p:ext uri="{BB962C8B-B14F-4D97-AF65-F5344CB8AC3E}">
        <p14:creationId xmlns:p14="http://schemas.microsoft.com/office/powerpoint/2010/main" val="65511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C5EEA2-59BB-9F37-B7A2-1EB1EB2AEE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7481E2E-FA49-7363-5A11-1C84FD742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DD0937-60E7-5944-C958-7B79C4EFC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5AB4881-1952-4B29-A0AA-6C5DAF037C1F}" type="datetimeFigureOut">
              <a:rPr lang="en-GB" smtClean="0"/>
              <a:t>27/05/2026</a:t>
            </a:fld>
            <a:endParaRPr lang="en-GB"/>
          </a:p>
        </p:txBody>
      </p:sp>
      <p:sp>
        <p:nvSpPr>
          <p:cNvPr id="5" name="Footer Placeholder 4">
            <a:extLst>
              <a:ext uri="{FF2B5EF4-FFF2-40B4-BE49-F238E27FC236}">
                <a16:creationId xmlns:a16="http://schemas.microsoft.com/office/drawing/2014/main" id="{973D7D69-A595-E847-9F7E-17912AEA7F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45A9199-DD1F-4699-6E41-DB12329809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446D80-918E-46B5-8764-DC023BBDD535}" type="slidenum">
              <a:rPr lang="en-GB" smtClean="0"/>
              <a:t>‹#›</a:t>
            </a:fld>
            <a:endParaRPr lang="en-GB"/>
          </a:p>
        </p:txBody>
      </p:sp>
    </p:spTree>
    <p:extLst>
      <p:ext uri="{BB962C8B-B14F-4D97-AF65-F5344CB8AC3E}">
        <p14:creationId xmlns:p14="http://schemas.microsoft.com/office/powerpoint/2010/main" val="2860125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recruitment@hertshelp.n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10_1BC1D87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microsoft.com/office/2018/10/relationships/comments" Target="../comments/modernComment_10E_71C5E83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18_D22659C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recruitment@hertshelp.net"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47D12-78D4-4576-446E-0C1D4C8DB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EF427-896B-533C-C90D-70E4C7CD58DD}"/>
              </a:ext>
            </a:extLst>
          </p:cNvPr>
          <p:cNvSpPr>
            <a:spLocks noGrp="1"/>
          </p:cNvSpPr>
          <p:nvPr>
            <p:ph type="title"/>
          </p:nvPr>
        </p:nvSpPr>
        <p:spPr>
          <a:xfrm>
            <a:off x="664750" y="1066339"/>
            <a:ext cx="5326450" cy="3069959"/>
          </a:xfrm>
        </p:spPr>
        <p:txBody>
          <a:bodyPr>
            <a:noAutofit/>
          </a:bodyPr>
          <a:lstStyle/>
          <a:p>
            <a:r>
              <a:rPr lang="en-US" sz="6600" dirty="0">
                <a:solidFill>
                  <a:srgbClr val="433472"/>
                </a:solidFill>
                <a:latin typeface="Calibri"/>
                <a:cs typeface="Calibri Light"/>
              </a:rPr>
              <a:t>Team Leader</a:t>
            </a:r>
            <a:br>
              <a:rPr lang="en-US" sz="6600" dirty="0">
                <a:latin typeface="Calibri"/>
                <a:cs typeface="Calibri Light"/>
              </a:rPr>
            </a:br>
            <a:r>
              <a:rPr lang="en-US" sz="6600" b="0" dirty="0">
                <a:solidFill>
                  <a:srgbClr val="433472"/>
                </a:solidFill>
                <a:latin typeface="Calibri"/>
                <a:cs typeface="Calibri Light"/>
              </a:rPr>
              <a:t>Job Pack </a:t>
            </a:r>
            <a:endParaRPr lang="en-GB" sz="6600" b="0" dirty="0">
              <a:solidFill>
                <a:srgbClr val="433472"/>
              </a:solidFill>
              <a:latin typeface="Calibri"/>
              <a:cs typeface="Calibri Light"/>
            </a:endParaRPr>
          </a:p>
        </p:txBody>
      </p:sp>
      <p:pic>
        <p:nvPicPr>
          <p:cNvPr id="15" name="Picture 14" descr="A blue and white logo&#10;&#10;Description automatically generated">
            <a:extLst>
              <a:ext uri="{FF2B5EF4-FFF2-40B4-BE49-F238E27FC236}">
                <a16:creationId xmlns:a16="http://schemas.microsoft.com/office/drawing/2014/main" id="{54B4E698-F600-9DA7-3B41-F714D7B8BF4E}"/>
              </a:ext>
            </a:extLst>
          </p:cNvPr>
          <p:cNvPicPr>
            <a:picLocks noChangeAspect="1"/>
          </p:cNvPicPr>
          <p:nvPr/>
        </p:nvPicPr>
        <p:blipFill rotWithShape="1">
          <a:blip r:embed="rId2"/>
          <a:srcRect r="31460"/>
          <a:stretch/>
        </p:blipFill>
        <p:spPr>
          <a:xfrm>
            <a:off x="609101" y="5700647"/>
            <a:ext cx="1295547" cy="691621"/>
          </a:xfrm>
          <a:prstGeom prst="rect">
            <a:avLst/>
          </a:prstGeom>
        </p:spPr>
      </p:pic>
      <p:pic>
        <p:nvPicPr>
          <p:cNvPr id="3" name="Picture 2" descr="Hertfordshire County Council - YouTube">
            <a:extLst>
              <a:ext uri="{FF2B5EF4-FFF2-40B4-BE49-F238E27FC236}">
                <a16:creationId xmlns:a16="http://schemas.microsoft.com/office/drawing/2014/main" id="{1BE76E26-2535-4605-4B55-2A1B5EEE04D8}"/>
              </a:ext>
            </a:extLst>
          </p:cNvPr>
          <p:cNvPicPr>
            <a:picLocks noChangeAspect="1"/>
          </p:cNvPicPr>
          <p:nvPr/>
        </p:nvPicPr>
        <p:blipFill rotWithShape="1">
          <a:blip r:embed="rId3"/>
          <a:srcRect t="15328" r="730" b="29197"/>
          <a:stretch/>
        </p:blipFill>
        <p:spPr>
          <a:xfrm>
            <a:off x="5333614" y="5538682"/>
            <a:ext cx="1524771" cy="853586"/>
          </a:xfrm>
          <a:prstGeom prst="rect">
            <a:avLst/>
          </a:prstGeom>
        </p:spPr>
      </p:pic>
      <p:pic>
        <p:nvPicPr>
          <p:cNvPr id="6" name="Picture 5">
            <a:extLst>
              <a:ext uri="{FF2B5EF4-FFF2-40B4-BE49-F238E27FC236}">
                <a16:creationId xmlns:a16="http://schemas.microsoft.com/office/drawing/2014/main" id="{C3A2C84A-355E-6AEF-E859-21BBEF685183}"/>
              </a:ext>
            </a:extLst>
          </p:cNvPr>
          <p:cNvPicPr>
            <a:picLocks noChangeAspect="1"/>
          </p:cNvPicPr>
          <p:nvPr/>
        </p:nvPicPr>
        <p:blipFill>
          <a:blip r:embed="rId4"/>
          <a:stretch>
            <a:fillRect/>
          </a:stretch>
        </p:blipFill>
        <p:spPr>
          <a:xfrm>
            <a:off x="6430228" y="392842"/>
            <a:ext cx="4913948" cy="4868130"/>
          </a:xfrm>
          <a:prstGeom prst="rect">
            <a:avLst/>
          </a:prstGeom>
        </p:spPr>
      </p:pic>
      <p:sp>
        <p:nvSpPr>
          <p:cNvPr id="7" name="Rectangle 6">
            <a:extLst>
              <a:ext uri="{FF2B5EF4-FFF2-40B4-BE49-F238E27FC236}">
                <a16:creationId xmlns:a16="http://schemas.microsoft.com/office/drawing/2014/main" id="{50B89761-1E2B-14BB-56E4-5085EC51D4CA}"/>
              </a:ext>
            </a:extLst>
          </p:cNvPr>
          <p:cNvSpPr/>
          <p:nvPr/>
        </p:nvSpPr>
        <p:spPr>
          <a:xfrm>
            <a:off x="8412480" y="5102352"/>
            <a:ext cx="3779520" cy="162763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4" name="Picture 3" descr="A logo with text on it&#10;&#10;Description automatically generated">
            <a:extLst>
              <a:ext uri="{FF2B5EF4-FFF2-40B4-BE49-F238E27FC236}">
                <a16:creationId xmlns:a16="http://schemas.microsoft.com/office/drawing/2014/main" id="{0B322983-FEAC-11E3-26C1-B06B8A9C6A24}"/>
              </a:ext>
            </a:extLst>
          </p:cNvPr>
          <p:cNvPicPr>
            <a:picLocks noChangeAspect="1"/>
          </p:cNvPicPr>
          <p:nvPr/>
        </p:nvPicPr>
        <p:blipFill>
          <a:blip r:embed="rId5"/>
          <a:stretch>
            <a:fillRect/>
          </a:stretch>
        </p:blipFill>
        <p:spPr>
          <a:xfrm>
            <a:off x="2471057" y="5698503"/>
            <a:ext cx="1719943" cy="675251"/>
          </a:xfrm>
          <a:prstGeom prst="rect">
            <a:avLst/>
          </a:prstGeom>
        </p:spPr>
      </p:pic>
    </p:spTree>
    <p:extLst>
      <p:ext uri="{BB962C8B-B14F-4D97-AF65-F5344CB8AC3E}">
        <p14:creationId xmlns:p14="http://schemas.microsoft.com/office/powerpoint/2010/main" val="3849495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EC9F2-0724-3FC3-8BC9-EBC9BBAF4A6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DBEA8E0-DC54-1DA9-A77C-0BB284A0915D}"/>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3">
            <a:extLst>
              <a:ext uri="{FF2B5EF4-FFF2-40B4-BE49-F238E27FC236}">
                <a16:creationId xmlns:a16="http://schemas.microsoft.com/office/drawing/2014/main" id="{6E86481F-B132-D7C7-0520-A8D604A308A5}"/>
              </a:ext>
            </a:extLst>
          </p:cNvPr>
          <p:cNvSpPr>
            <a:spLocks noChangeArrowheads="1"/>
          </p:cNvSpPr>
          <p:nvPr/>
        </p:nvSpPr>
        <p:spPr bwMode="auto">
          <a:xfrm>
            <a:off x="405070" y="844270"/>
            <a:ext cx="9803876" cy="420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Open Sans" panose="020B0606030504020204" pitchFamily="34" charset="0"/>
                <a:ea typeface="Calibri" panose="020F0502020204030204" pitchFamily="34" charset="0"/>
                <a:cs typeface="Open Sans" panose="020B0606030504020204" pitchFamily="34" charset="0"/>
              </a:rPr>
              <a:t>Addressing each point of the person specification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a:ln>
                  <a:noFill/>
                </a:ln>
                <a:solidFill>
                  <a:schemeClr val="tx1"/>
                </a:solidFill>
                <a:effectLst/>
                <a:latin typeface="Open Sans" panose="020B0606030504020204" pitchFamily="34" charset="0"/>
                <a:ea typeface="Calibri" panose="020F0502020204030204" pitchFamily="34" charset="0"/>
                <a:cs typeface="Open Sans" panose="020B0606030504020204" pitchFamily="34" charset="0"/>
              </a:rPr>
              <a:t> </a:t>
            </a:r>
            <a:endParaRPr kumimoji="0" lang="en-GB" altLang="en-US"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This is a key section of the application which allows you to provide evidence of your experience, knowledge, skills and abilities that are relevant to the role as described in the role profile.  Selection is based on an assessment of the evidence you provide against the requirements of the role as set out in the person specification.  It is important that you tailor your response to clearly demonstrate how you meet each requirement. No assumptions will be made about your achievements and abilities.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Please provide one example for each requirement.  You should choose examples of past experience that clearly demonstrate what we are looking for, and be precise about what you did, how you did it and the outcome or result of your actions.   Please try to limit your response to each criterion to a maximum of 200 words.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 useful guide might be S.T.A.R: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Specific – give a specific example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Task – briefly describe the task/objective/problem</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Action – tell us what you did</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Results – describe what results were achieved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Please provide recent work examples wherever possible.  However, do remember that relevant examples from other aspects of your life, for example: voluntary or unpaid work, school or college work, family or home responsibilities, can also be given.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dirty="0">
                <a:ln>
                  <a:noFill/>
                </a:ln>
                <a:solidFill>
                  <a:schemeClr val="tx1"/>
                </a:solidFill>
                <a:effectLst/>
                <a:latin typeface="Open Sans" panose="020B0606030504020204" pitchFamily="34" charset="0"/>
                <a:ea typeface="Calibri" panose="020F0502020204030204" pitchFamily="34" charset="0"/>
                <a:cs typeface="Open Sans" panose="020B0606030504020204" pitchFamily="34" charset="0"/>
              </a:rPr>
              <a:t>					</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00719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DCBA7-02FD-2EBD-B6E4-DFF9A02DE5C2}"/>
              </a:ext>
            </a:extLst>
          </p:cNvPr>
          <p:cNvSpPr>
            <a:spLocks noGrp="1"/>
          </p:cNvSpPr>
          <p:nvPr>
            <p:ph type="title"/>
          </p:nvPr>
        </p:nvSpPr>
        <p:spPr>
          <a:xfrm>
            <a:off x="-204235" y="577595"/>
            <a:ext cx="5050465" cy="559310"/>
          </a:xfrm>
        </p:spPr>
        <p:txBody>
          <a:bodyPr anchor="b">
            <a:noAutofit/>
          </a:bodyPr>
          <a:lstStyle/>
          <a:p>
            <a:pPr algn="ctr"/>
            <a:r>
              <a:rPr lang="en-GB" sz="4000" b="1" dirty="0">
                <a:solidFill>
                  <a:srgbClr val="433472"/>
                </a:solidFill>
                <a:latin typeface="Calibri"/>
                <a:cs typeface="Calibri Light"/>
              </a:rPr>
              <a:t>Dear Applicant</a:t>
            </a:r>
            <a:endParaRPr lang="en-GB" sz="4000" b="1" dirty="0">
              <a:latin typeface="Calibri"/>
              <a:cs typeface="Calibri Light"/>
            </a:endParaRPr>
          </a:p>
        </p:txBody>
      </p:sp>
      <p:sp>
        <p:nvSpPr>
          <p:cNvPr id="5" name="TextBox 4">
            <a:extLst>
              <a:ext uri="{FF2B5EF4-FFF2-40B4-BE49-F238E27FC236}">
                <a16:creationId xmlns:a16="http://schemas.microsoft.com/office/drawing/2014/main" id="{ADBB15D4-C208-5AF5-2C6F-D1FD5FCA0770}"/>
              </a:ext>
            </a:extLst>
          </p:cNvPr>
          <p:cNvSpPr txBox="1"/>
          <p:nvPr/>
        </p:nvSpPr>
        <p:spPr>
          <a:xfrm>
            <a:off x="723890" y="1168658"/>
            <a:ext cx="5503174" cy="4832092"/>
          </a:xfrm>
          <a:prstGeom prst="rect">
            <a:avLst/>
          </a:prstGeom>
          <a:noFill/>
        </p:spPr>
        <p:txBody>
          <a:bodyPr wrap="square" lIns="91440" tIns="45720" rIns="91440" bIns="45720" anchor="t">
            <a:spAutoFit/>
          </a:bodyPr>
          <a:lstStyle/>
          <a:p>
            <a:r>
              <a:rPr lang="en-GB" sz="1400" dirty="0">
                <a:latin typeface="Calibri" panose="020F0502020204030204" pitchFamily="34" charset="0"/>
                <a:ea typeface="Calibri" panose="020F0502020204030204" pitchFamily="34" charset="0"/>
                <a:cs typeface="Calibri" panose="020F0502020204030204" pitchFamily="34" charset="0"/>
              </a:rPr>
              <a:t>Thank you for your interest in working for the </a:t>
            </a:r>
            <a:r>
              <a:rPr lang="en-GB" sz="1400" dirty="0" err="1">
                <a:latin typeface="Calibri" panose="020F0502020204030204" pitchFamily="34" charset="0"/>
                <a:ea typeface="Calibri" panose="020F0502020204030204" pitchFamily="34" charset="0"/>
                <a:cs typeface="Calibri" panose="020F0502020204030204" pitchFamily="34" charset="0"/>
              </a:rPr>
              <a:t>HertsHelp</a:t>
            </a:r>
            <a:r>
              <a:rPr lang="en-GB" sz="1400" dirty="0">
                <a:latin typeface="Calibri" panose="020F0502020204030204" pitchFamily="34" charset="0"/>
                <a:ea typeface="Calibri" panose="020F0502020204030204" pitchFamily="34" charset="0"/>
                <a:cs typeface="Calibri" panose="020F0502020204030204" pitchFamily="34" charset="0"/>
              </a:rPr>
              <a:t> Service, delivered by the Hertfordshire Advice Providers Partnership.</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This job pack should give you everything you need to know to apply for this role and what it means to work with us. </a:t>
            </a:r>
            <a:br>
              <a:rPr lang="en-GB" sz="1400" dirty="0">
                <a:latin typeface="Calibri" panose="020F0502020204030204" pitchFamily="34" charset="0"/>
                <a:ea typeface="Calibri" panose="020F0502020204030204" pitchFamily="34" charset="0"/>
                <a:cs typeface="Calibri" panose="020F0502020204030204" pitchFamily="34" charset="0"/>
              </a:rPr>
            </a:b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In this pack you’ll find:</a:t>
            </a:r>
            <a:br>
              <a:rPr lang="en-GB" sz="1400" dirty="0">
                <a:latin typeface="Calibri" panose="020F0502020204030204" pitchFamily="34" charset="0"/>
                <a:ea typeface="Calibri" panose="020F0502020204030204" pitchFamily="34" charset="0"/>
                <a:cs typeface="Calibri" panose="020F0502020204030204" pitchFamily="34" charset="0"/>
              </a:rPr>
            </a:b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Information about </a:t>
            </a:r>
            <a:r>
              <a:rPr lang="en-GB" sz="1400" dirty="0" err="1">
                <a:latin typeface="Calibri" panose="020F0502020204030204" pitchFamily="34" charset="0"/>
                <a:ea typeface="Calibri" panose="020F0502020204030204" pitchFamily="34" charset="0"/>
                <a:cs typeface="Calibri" panose="020F0502020204030204" pitchFamily="34" charset="0"/>
              </a:rPr>
              <a:t>HertsHelp</a:t>
            </a:r>
            <a:r>
              <a:rPr lang="en-GB" sz="1400" dirty="0">
                <a:latin typeface="Calibri" panose="020F0502020204030204" pitchFamily="34" charset="0"/>
                <a:ea typeface="Calibri" panose="020F0502020204030204" pitchFamily="34" charset="0"/>
                <a:cs typeface="Calibri" panose="020F0502020204030204" pitchFamily="34" charset="0"/>
              </a:rPr>
              <a:t>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Purpose of the job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Job description and person specification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Interview and Application Process</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  Candidate guidance notes </a:t>
            </a:r>
            <a:br>
              <a:rPr lang="en-GB" sz="1400" dirty="0">
                <a:latin typeface="Calibri" panose="020F0502020204030204" pitchFamily="34" charset="0"/>
                <a:ea typeface="Calibri" panose="020F0502020204030204" pitchFamily="34" charset="0"/>
                <a:cs typeface="Calibri" panose="020F0502020204030204" pitchFamily="34" charset="0"/>
              </a:rPr>
            </a:b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b="1" dirty="0">
                <a:latin typeface="Calibri" panose="020F0502020204030204" pitchFamily="34" charset="0"/>
                <a:ea typeface="Calibri" panose="020F0502020204030204" pitchFamily="34" charset="0"/>
                <a:cs typeface="Calibri" panose="020F0502020204030204" pitchFamily="34" charset="0"/>
              </a:rPr>
              <a:t>Want to chat about this role?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If you want to chat about the role further, contact </a:t>
            </a:r>
            <a:r>
              <a:rPr lang="en-GB" sz="1400" dirty="0">
                <a:latin typeface="Calibri" panose="020F0502020204030204" pitchFamily="34" charset="0"/>
                <a:ea typeface="Calibri" panose="020F0502020204030204" pitchFamily="34" charset="0"/>
                <a:cs typeface="Calibri" panose="020F0502020204030204" pitchFamily="34" charset="0"/>
                <a:hlinkClick r:id="rId2"/>
              </a:rPr>
              <a:t>recruitment@hertshelp.net</a:t>
            </a:r>
            <a:r>
              <a:rPr lang="en-GB" sz="1400" dirty="0">
                <a:latin typeface="Calibri" panose="020F0502020204030204" pitchFamily="34" charset="0"/>
                <a:ea typeface="Calibri" panose="020F0502020204030204" pitchFamily="34" charset="0"/>
                <a:cs typeface="Calibri" panose="020F0502020204030204" pitchFamily="34" charset="0"/>
              </a:rPr>
              <a:t> to arrange an informal conversation</a:t>
            </a:r>
            <a:br>
              <a:rPr lang="en-GB" sz="1400" dirty="0">
                <a:latin typeface="Calibri" panose="020F0502020204030204" pitchFamily="34" charset="0"/>
                <a:ea typeface="Calibri" panose="020F0502020204030204" pitchFamily="34" charset="0"/>
                <a:cs typeface="Calibri" panose="020F0502020204030204" pitchFamily="34" charset="0"/>
              </a:rPr>
            </a:b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a:latin typeface="Calibri" panose="020F0502020204030204" pitchFamily="34" charset="0"/>
                <a:ea typeface="Calibri" panose="020F0502020204030204" pitchFamily="34" charset="0"/>
                <a:cs typeface="Calibri" panose="020F0502020204030204" pitchFamily="34" charset="0"/>
              </a:rPr>
              <a:t>We look forward to hearing from you!  </a:t>
            </a:r>
          </a:p>
          <a:p>
            <a:endParaRPr lang="en-GB" sz="1400" dirty="0">
              <a:latin typeface="Calibri" panose="020F0502020204030204" pitchFamily="34" charset="0"/>
              <a:ea typeface="Calibri" panose="020F0502020204030204" pitchFamily="34" charset="0"/>
              <a:cs typeface="Calibri" panose="020F0502020204030204" pitchFamily="34" charset="0"/>
            </a:endParaRPr>
          </a:p>
          <a:p>
            <a:r>
              <a:rPr lang="en-GB" sz="1400" dirty="0">
                <a:latin typeface="Calibri" panose="020F0502020204030204" pitchFamily="34" charset="0"/>
                <a:ea typeface="Calibri" panose="020F0502020204030204" pitchFamily="34" charset="0"/>
                <a:cs typeface="Calibri" panose="020F0502020204030204" pitchFamily="34" charset="0"/>
              </a:rPr>
              <a:t>Giorgina Courtney </a:t>
            </a:r>
            <a:br>
              <a:rPr lang="en-GB" sz="1400" dirty="0">
                <a:latin typeface="Calibri" panose="020F0502020204030204" pitchFamily="34" charset="0"/>
                <a:ea typeface="Calibri" panose="020F0502020204030204" pitchFamily="34" charset="0"/>
                <a:cs typeface="Calibri" panose="020F0502020204030204" pitchFamily="34" charset="0"/>
              </a:rPr>
            </a:br>
            <a:r>
              <a:rPr lang="en-GB" sz="1400" dirty="0" err="1">
                <a:latin typeface="Calibri" panose="020F0502020204030204" pitchFamily="34" charset="0"/>
                <a:ea typeface="Calibri" panose="020F0502020204030204" pitchFamily="34" charset="0"/>
                <a:cs typeface="Calibri" panose="020F0502020204030204" pitchFamily="34" charset="0"/>
              </a:rPr>
              <a:t>HertsHelp</a:t>
            </a:r>
            <a:r>
              <a:rPr lang="en-GB" sz="1400" dirty="0">
                <a:latin typeface="Calibri" panose="020F0502020204030204" pitchFamily="34" charset="0"/>
                <a:ea typeface="Calibri" panose="020F0502020204030204" pitchFamily="34" charset="0"/>
                <a:cs typeface="Calibri" panose="020F0502020204030204" pitchFamily="34" charset="0"/>
              </a:rPr>
              <a:t> Service and Development Manager </a:t>
            </a:r>
          </a:p>
        </p:txBody>
      </p:sp>
      <p:pic>
        <p:nvPicPr>
          <p:cNvPr id="6" name="Picture 5">
            <a:extLst>
              <a:ext uri="{FF2B5EF4-FFF2-40B4-BE49-F238E27FC236}">
                <a16:creationId xmlns:a16="http://schemas.microsoft.com/office/drawing/2014/main" id="{FCC6E210-D9C1-D598-F5B3-5613660EA852}"/>
              </a:ext>
            </a:extLst>
          </p:cNvPr>
          <p:cNvPicPr>
            <a:picLocks noChangeAspect="1"/>
          </p:cNvPicPr>
          <p:nvPr/>
        </p:nvPicPr>
        <p:blipFill rotWithShape="1">
          <a:blip r:embed="rId3"/>
          <a:srcRect l="1982" t="1302" r="2044" b="3544"/>
          <a:stretch/>
        </p:blipFill>
        <p:spPr>
          <a:xfrm>
            <a:off x="6675120" y="641806"/>
            <a:ext cx="4873752" cy="4695304"/>
          </a:xfrm>
          <a:prstGeom prst="rect">
            <a:avLst/>
          </a:prstGeom>
          <a:effectLst/>
        </p:spPr>
      </p:pic>
    </p:spTree>
    <p:extLst>
      <p:ext uri="{BB962C8B-B14F-4D97-AF65-F5344CB8AC3E}">
        <p14:creationId xmlns:p14="http://schemas.microsoft.com/office/powerpoint/2010/main" val="3267872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70BE1F5-E43F-A396-956B-466384D108FF}"/>
              </a:ext>
            </a:extLst>
          </p:cNvPr>
          <p:cNvSpPr/>
          <p:nvPr/>
        </p:nvSpPr>
        <p:spPr>
          <a:xfrm>
            <a:off x="0" y="-40640"/>
            <a:ext cx="3480741" cy="7012657"/>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B559068B-B583-432F-B656-592E06701FC4}"/>
              </a:ext>
            </a:extLst>
          </p:cNvPr>
          <p:cNvSpPr txBox="1"/>
          <p:nvPr/>
        </p:nvSpPr>
        <p:spPr>
          <a:xfrm>
            <a:off x="329259" y="169332"/>
            <a:ext cx="2953924" cy="526297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dirty="0">
                <a:solidFill>
                  <a:srgbClr val="FFFFFF"/>
                </a:solidFill>
                <a:latin typeface="Calibri" panose="020F0502020204030204" pitchFamily="34" charset="0"/>
                <a:ea typeface="Calibri" panose="020F0502020204030204" pitchFamily="34" charset="0"/>
                <a:cs typeface="Calibri" panose="020F0502020204030204" pitchFamily="34" charset="0"/>
              </a:rPr>
              <a:t>Team Leader</a:t>
            </a:r>
          </a:p>
          <a:p>
            <a:endParaRPr lang="en-GB" sz="1600" b="1" dirty="0">
              <a:solidFill>
                <a:schemeClr val="bg1"/>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p>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Reporting to: Giorgina Courtney</a:t>
            </a:r>
            <a:br>
              <a:rPr lang="en-GB" sz="1600" dirty="0">
                <a:latin typeface="Calibri" panose="020F0502020204030204" pitchFamily="34" charset="0"/>
                <a:ea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1600" b="1" dirty="0">
                <a:solidFill>
                  <a:schemeClr val="bg1"/>
                </a:solidFill>
                <a:latin typeface="Calibri"/>
                <a:ea typeface="Calibri"/>
                <a:cs typeface="Calibri"/>
              </a:rPr>
              <a:t>Contract: </a:t>
            </a:r>
            <a:r>
              <a:rPr lang="en-GB" sz="1600" b="1" dirty="0" err="1">
                <a:solidFill>
                  <a:schemeClr val="bg1"/>
                </a:solidFill>
                <a:latin typeface="Calibri"/>
                <a:ea typeface="Calibri"/>
                <a:cs typeface="Calibri"/>
              </a:rPr>
              <a:t>Permenant</a:t>
            </a:r>
            <a:r>
              <a:rPr lang="en-GB" sz="1600" b="1" dirty="0">
                <a:solidFill>
                  <a:schemeClr val="bg1"/>
                </a:solidFill>
                <a:latin typeface="Calibri"/>
                <a:ea typeface="Calibri"/>
                <a:cs typeface="Calibri"/>
              </a:rPr>
              <a:t> </a:t>
            </a:r>
            <a:endPar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1600" b="1">
                <a:solidFill>
                  <a:schemeClr val="bg1"/>
                </a:solidFill>
                <a:latin typeface="Calibri"/>
                <a:ea typeface="Calibri"/>
                <a:cs typeface="Calibri"/>
              </a:rPr>
              <a:t>Salary: £27,000-£30,000</a:t>
            </a:r>
            <a:br>
              <a:rPr lang="en-GB" sz="1600" b="1" dirty="0">
                <a:highlight>
                  <a:srgbClr val="FFFF00"/>
                </a:highlight>
                <a:latin typeface="Calibri" panose="020F0502020204030204" pitchFamily="34" charset="0"/>
                <a:ea typeface="Calibri" panose="020F0502020204030204" pitchFamily="34" charset="0"/>
                <a:cs typeface="Calibri" panose="020F0502020204030204" pitchFamily="34" charset="0"/>
              </a:rPr>
            </a:br>
            <a:endPar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Hours:</a:t>
            </a: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  37.5 Full Time Equivalent </a:t>
            </a:r>
          </a:p>
          <a:p>
            <a:endParaRPr lang="en-GB" sz="16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Holidays: 27 </a:t>
            </a: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days plus Public Holidays</a:t>
            </a:r>
          </a:p>
          <a:p>
            <a:endPar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Location: </a:t>
            </a: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Hybrid 2 days in office.</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Office base will be in Stevenage. There will be some travel across Hertfordshire for meeting/event attendance.</a:t>
            </a:r>
          </a:p>
          <a:p>
            <a:br>
              <a:rPr lang="en-GB" sz="1600" b="1" dirty="0">
                <a:latin typeface="Calibri" panose="020F0502020204030204" pitchFamily="34" charset="0"/>
                <a:ea typeface="Calibri" panose="020F0502020204030204" pitchFamily="34" charset="0"/>
                <a:cs typeface="Calibri" panose="020F0502020204030204" pitchFamily="34" charset="0"/>
              </a:rPr>
            </a:br>
            <a:r>
              <a:rPr lang="en-GB" sz="1600" b="1" dirty="0">
                <a:solidFill>
                  <a:schemeClr val="bg1"/>
                </a:solidFill>
                <a:latin typeface="Calibri" panose="020F0502020204030204" pitchFamily="34" charset="0"/>
                <a:ea typeface="Calibri" panose="020F0502020204030204" pitchFamily="34" charset="0"/>
                <a:cs typeface="Calibri" panose="020F0502020204030204" pitchFamily="34" charset="0"/>
              </a:rPr>
              <a:t>Flexibility: </a:t>
            </a: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Required  </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Some evenings and/or weekends </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solidFill>
                  <a:schemeClr val="bg1"/>
                </a:solidFill>
                <a:latin typeface="Calibri" panose="020F0502020204030204" pitchFamily="34" charset="0"/>
                <a:ea typeface="Calibri" panose="020F0502020204030204" pitchFamily="34" charset="0"/>
                <a:cs typeface="Calibri" panose="020F0502020204030204" pitchFamily="34" charset="0"/>
              </a:rPr>
              <a:t>to meet the needs of the service </a:t>
            </a:r>
          </a:p>
        </p:txBody>
      </p:sp>
      <p:sp>
        <p:nvSpPr>
          <p:cNvPr id="13" name="TextBox 12">
            <a:extLst>
              <a:ext uri="{FF2B5EF4-FFF2-40B4-BE49-F238E27FC236}">
                <a16:creationId xmlns:a16="http://schemas.microsoft.com/office/drawing/2014/main" id="{802AF454-C796-5946-478F-52CED595359E}"/>
              </a:ext>
            </a:extLst>
          </p:cNvPr>
          <p:cNvSpPr txBox="1"/>
          <p:nvPr/>
        </p:nvSpPr>
        <p:spPr>
          <a:xfrm>
            <a:off x="4274492" y="169303"/>
            <a:ext cx="7104204" cy="66171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000" b="1" dirty="0">
                <a:solidFill>
                  <a:srgbClr val="433472"/>
                </a:solidFill>
                <a:latin typeface="Calibri"/>
                <a:ea typeface="+mj-ea"/>
                <a:cs typeface="Calibri Light"/>
              </a:rPr>
              <a:t>Purpose of post  </a:t>
            </a:r>
            <a:endParaRPr lang="en-US" sz="4000" b="1" dirty="0">
              <a:solidFill>
                <a:srgbClr val="433472"/>
              </a:solidFill>
              <a:latin typeface="Calibri"/>
              <a:ea typeface="+mj-ea"/>
              <a:cs typeface="Calibri Light"/>
            </a:endParaRPr>
          </a:p>
          <a:p>
            <a:endParaRPr lang="en-GB" sz="1600" dirty="0">
              <a:solidFill>
                <a:srgbClr val="000000"/>
              </a:solidFill>
              <a:latin typeface="Segoe UI" panose="020B0502040204020203" pitchFamily="34" charset="0"/>
              <a:cs typeface="Segoe UI" panose="020B0502040204020203" pitchFamily="34" charset="0"/>
            </a:endParaRPr>
          </a:p>
          <a:p>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Responsible for the day-to-day supervision and development of a team of connecting officers and administrators to provide a high-quality service to residents of Hertfordshire. </a:t>
            </a:r>
            <a:endParaRPr lang="en-US"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endParaRPr lang="en-GB"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The ideal candidate for the role of team leader will have an understanding of the complex issues that people can face as they go through life, and a passion for problem solving and connecting people to the right community services available across Hertfordshire.  </a:t>
            </a:r>
            <a:br>
              <a:rPr lang="en-GB" sz="1600" dirty="0">
                <a:latin typeface="Calibri" panose="020F0502020204030204" pitchFamily="34" charset="0"/>
                <a:ea typeface="Calibri" panose="020F0502020204030204" pitchFamily="34" charset="0"/>
                <a:cs typeface="Calibri" panose="020F0502020204030204" pitchFamily="34" charset="0"/>
              </a:rPr>
            </a:br>
            <a:endParaRPr lang="en-GB"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This role supports the running the </a:t>
            </a:r>
            <a:r>
              <a:rPr lang="en-GB" sz="1600" dirty="0" err="1">
                <a:solidFill>
                  <a:srgbClr val="000000"/>
                </a:solidFill>
                <a:latin typeface="Calibri" panose="020F0502020204030204" pitchFamily="34" charset="0"/>
                <a:ea typeface="Calibri" panose="020F0502020204030204" pitchFamily="34" charset="0"/>
                <a:cs typeface="Calibri" panose="020F0502020204030204" pitchFamily="34" charset="0"/>
              </a:rPr>
              <a:t>HertsHelp</a:t>
            </a:r>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 service, management and development of a team of connecting officers and administrators, management reporting, dealing with complaints, rostering and sorting out cover issues and is very much a “hands on” role.</a:t>
            </a:r>
            <a:endParaRPr lang="en-US"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endParaRPr lang="en-GB"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You need to have a positive attitude towards training and supporting team members to deliver the service to a quality standard; and</a:t>
            </a:r>
            <a:r>
              <a:rPr lang="en-GB" sz="1600" dirty="0">
                <a:latin typeface="Calibri" panose="020F0502020204030204" pitchFamily="34" charset="0"/>
                <a:ea typeface="Calibri" panose="020F0502020204030204" pitchFamily="34" charset="0"/>
                <a:cs typeface="Calibri" panose="020F0502020204030204" pitchFamily="34" charset="0"/>
              </a:rPr>
              <a:t> monitor case records to ensure they reach Quality of Advice Audit standards, and to play an active</a:t>
            </a:r>
            <a:endParaRPr lang="en-US"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role in the continuous improvement and development of the</a:t>
            </a:r>
            <a:r>
              <a:rPr lang="en-GB" sz="1600" dirty="0">
                <a:latin typeface="Calibri" panose="020F0502020204030204" pitchFamily="34" charset="0"/>
                <a:ea typeface="Calibri" panose="020F0502020204030204" pitchFamily="34" charset="0"/>
                <a:cs typeface="Calibri" panose="020F0502020204030204" pitchFamily="34" charset="0"/>
              </a:rPr>
              <a:t> quality of advice.</a:t>
            </a:r>
            <a:endParaRPr lang="en-US" sz="1600" dirty="0">
              <a:solidFill>
                <a:srgbClr val="808080"/>
              </a:solidFill>
              <a:latin typeface="Calibri" panose="020F0502020204030204" pitchFamily="34" charset="0"/>
              <a:ea typeface="Calibri" panose="020F0502020204030204" pitchFamily="34" charset="0"/>
              <a:cs typeface="Calibri" panose="020F0502020204030204" pitchFamily="34" charset="0"/>
            </a:endParaRPr>
          </a:p>
          <a:p>
            <a:endParaRPr lang="en-GB" sz="2000" b="1" dirty="0">
              <a:solidFill>
                <a:schemeClr val="tx1">
                  <a:lumMod val="95000"/>
                  <a:lumOff val="5000"/>
                </a:schemeClr>
              </a:solidFill>
              <a:latin typeface="Calibri" panose="020F0502020204030204" pitchFamily="34" charset="0"/>
              <a:ea typeface="Calibri" panose="020F0502020204030204" pitchFamily="34" charset="0"/>
              <a:cs typeface="Calibri" panose="020F0502020204030204" pitchFamily="34" charset="0"/>
            </a:endParaRPr>
          </a:p>
          <a:p>
            <a:endParaRPr lang="en-GB" sz="1400" dirty="0">
              <a:latin typeface="Calibri" panose="020F0502020204030204" pitchFamily="34" charset="0"/>
              <a:ea typeface="Calibri" panose="020F0502020204030204" pitchFamily="34" charset="0"/>
              <a:cs typeface="Calibri" panose="020F0502020204030204" pitchFamily="34" charset="0"/>
            </a:endParaRPr>
          </a:p>
          <a:p>
            <a:endParaRPr lang="en-GB" sz="1400" dirty="0">
              <a:latin typeface="Arial"/>
              <a:ea typeface="+mn-lt"/>
              <a:cs typeface="+mn-lt"/>
            </a:endParaRPr>
          </a:p>
        </p:txBody>
      </p:sp>
    </p:spTree>
    <p:extLst>
      <p:ext uri="{BB962C8B-B14F-4D97-AF65-F5344CB8AC3E}">
        <p14:creationId xmlns:p14="http://schemas.microsoft.com/office/powerpoint/2010/main" val="3045577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D192C37-D1B2-B1DF-7E24-51E8BA86813D}"/>
              </a:ext>
            </a:extLst>
          </p:cNvPr>
          <p:cNvSpPr>
            <a:spLocks noGrp="1"/>
          </p:cNvSpPr>
          <p:nvPr>
            <p:ph type="title"/>
          </p:nvPr>
        </p:nvSpPr>
        <p:spPr>
          <a:xfrm>
            <a:off x="0" y="1"/>
            <a:ext cx="12192000" cy="1046374"/>
          </a:xfrm>
          <a:solidFill>
            <a:srgbClr val="443673"/>
          </a:solidFill>
        </p:spPr>
        <p:txBody>
          <a:bodyPr/>
          <a:lstStyle/>
          <a:p>
            <a:r>
              <a:rPr lang="en-GB">
                <a:ea typeface="Calibri Light"/>
                <a:cs typeface="Calibri Light"/>
              </a:rPr>
              <a:t>      </a:t>
            </a:r>
            <a:endParaRPr lang="en-GB"/>
          </a:p>
        </p:txBody>
      </p:sp>
      <p:sp>
        <p:nvSpPr>
          <p:cNvPr id="7" name="Title 1">
            <a:extLst>
              <a:ext uri="{FF2B5EF4-FFF2-40B4-BE49-F238E27FC236}">
                <a16:creationId xmlns:a16="http://schemas.microsoft.com/office/drawing/2014/main" id="{5D735976-0BD9-AF1E-6FB6-9AA5B6BC08C0}"/>
              </a:ext>
            </a:extLst>
          </p:cNvPr>
          <p:cNvSpPr txBox="1">
            <a:spLocks/>
          </p:cNvSpPr>
          <p:nvPr/>
        </p:nvSpPr>
        <p:spPr>
          <a:xfrm>
            <a:off x="697583" y="300067"/>
            <a:ext cx="9350237" cy="543107"/>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bg1"/>
                </a:solidFill>
                <a:latin typeface="Calibri"/>
                <a:cs typeface="Calibri"/>
              </a:rPr>
              <a:t>Job Description</a:t>
            </a:r>
            <a:r>
              <a:rPr lang="en-GB" sz="4000" dirty="0">
                <a:solidFill>
                  <a:schemeClr val="bg1"/>
                </a:solidFill>
                <a:cs typeface="Calibri Light"/>
              </a:rPr>
              <a:t> </a:t>
            </a:r>
            <a:r>
              <a:rPr lang="en-GB" sz="3600" b="1" dirty="0">
                <a:solidFill>
                  <a:schemeClr val="bg1"/>
                </a:solidFill>
                <a:latin typeface="Calibri"/>
                <a:cs typeface="Calibri"/>
              </a:rPr>
              <a:t>| </a:t>
            </a:r>
            <a:r>
              <a:rPr lang="en-GB" sz="3600" dirty="0">
                <a:solidFill>
                  <a:schemeClr val="bg1"/>
                </a:solidFill>
                <a:latin typeface="Calibri"/>
                <a:cs typeface="Calibri"/>
              </a:rPr>
              <a:t>What you will be doing</a:t>
            </a:r>
            <a:endParaRPr lang="en-GB" sz="3600" dirty="0">
              <a:solidFill>
                <a:schemeClr val="bg1"/>
              </a:solidFill>
              <a:latin typeface="Calibri"/>
              <a:ea typeface="Calibri"/>
              <a:cs typeface="Calibri"/>
            </a:endParaRPr>
          </a:p>
        </p:txBody>
      </p:sp>
      <p:sp>
        <p:nvSpPr>
          <p:cNvPr id="2" name="TextBox 1">
            <a:extLst>
              <a:ext uri="{FF2B5EF4-FFF2-40B4-BE49-F238E27FC236}">
                <a16:creationId xmlns:a16="http://schemas.microsoft.com/office/drawing/2014/main" id="{59310851-E187-A117-A579-EB4323BCD25F}"/>
              </a:ext>
            </a:extLst>
          </p:cNvPr>
          <p:cNvSpPr txBox="1"/>
          <p:nvPr/>
        </p:nvSpPr>
        <p:spPr>
          <a:xfrm>
            <a:off x="0" y="1273630"/>
            <a:ext cx="12126685"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dirty="0">
                <a:solidFill>
                  <a:srgbClr val="374151"/>
                </a:solidFill>
                <a:latin typeface="Calibri" panose="020F0502020204030204" pitchFamily="34" charset="0"/>
                <a:ea typeface="Calibri" panose="020F0502020204030204" pitchFamily="34" charset="0"/>
                <a:cs typeface="Calibri" panose="020F0502020204030204" pitchFamily="34" charset="0"/>
              </a:rPr>
              <a:t>Service Management:</a:t>
            </a:r>
            <a:r>
              <a:rPr lang="en-GB"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Oversee the day-to-day operations of the </a:t>
            </a:r>
            <a:r>
              <a:rPr lang="en-GB" dirty="0" err="1">
                <a:solidFill>
                  <a:srgbClr val="374151"/>
                </a:solidFill>
                <a:latin typeface="Calibri" panose="020F0502020204030204" pitchFamily="34" charset="0"/>
                <a:ea typeface="Calibri" panose="020F0502020204030204" pitchFamily="34" charset="0"/>
                <a:cs typeface="Calibri" panose="020F0502020204030204" pitchFamily="34" charset="0"/>
              </a:rPr>
              <a:t>HertsHelp</a:t>
            </a: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 service, ensuring seamless delivery and optimal utilisation of resources.</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Collaborate with team members to address challenges, allocate tasks, and maintain efficient workflows.</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Implement continuous improvement initiatives to enhance the quality of advice and service effectiveness.</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Utilise in-depth knowledge of available community services across Hertfordshire to effectively connect individuals in need to appropriate resources. </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Manage scheduling, shifts, and cover arrangements to maintain optimal staffing levels for seamless service delivery.</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Adapt to changing demands and make necessary adjustments to ensure consistent coverage. </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Undertake Frontline work as and when required.</a:t>
            </a:r>
            <a:r>
              <a:rPr lang="en-US" dirty="0">
                <a:latin typeface="Calibri" panose="020F0502020204030204" pitchFamily="34" charset="0"/>
                <a:ea typeface="Calibri" panose="020F0502020204030204" pitchFamily="34" charset="0"/>
                <a:cs typeface="Calibri" panose="020F0502020204030204" pitchFamily="34" charset="0"/>
              </a:rPr>
              <a:t>​</a:t>
            </a:r>
          </a:p>
          <a:p>
            <a:r>
              <a:rPr lang="en-US" dirty="0">
                <a:latin typeface="Calibri" panose="020F0502020204030204" pitchFamily="34" charset="0"/>
                <a:ea typeface="Calibri" panose="020F0502020204030204" pitchFamily="34" charset="0"/>
                <a:cs typeface="Calibri" panose="020F0502020204030204" pitchFamily="34" charset="0"/>
              </a:rPr>
              <a:t>​</a:t>
            </a:r>
            <a:br>
              <a:rPr lang="en-US" dirty="0">
                <a:latin typeface="Calibri" panose="020F0502020204030204" pitchFamily="34" charset="0"/>
                <a:ea typeface="Calibri" panose="020F0502020204030204" pitchFamily="34" charset="0"/>
                <a:cs typeface="Calibri" panose="020F0502020204030204" pitchFamily="34" charset="0"/>
              </a:rPr>
            </a:br>
            <a:r>
              <a:rPr lang="en-GB" b="1" dirty="0">
                <a:solidFill>
                  <a:srgbClr val="374151"/>
                </a:solidFill>
                <a:latin typeface="Calibri" panose="020F0502020204030204" pitchFamily="34" charset="0"/>
                <a:ea typeface="Calibri" panose="020F0502020204030204" pitchFamily="34" charset="0"/>
                <a:cs typeface="Calibri" panose="020F0502020204030204" pitchFamily="34" charset="0"/>
              </a:rPr>
              <a:t>Quality Monitoring:  </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Supervise the work of designated staff to ensure that standards meet </a:t>
            </a:r>
            <a:r>
              <a:rPr lang="en-GB" dirty="0" err="1">
                <a:solidFill>
                  <a:srgbClr val="374151"/>
                </a:solidFill>
                <a:latin typeface="Calibri" panose="020F0502020204030204" pitchFamily="34" charset="0"/>
                <a:ea typeface="Calibri" panose="020F0502020204030204" pitchFamily="34" charset="0"/>
                <a:cs typeface="Calibri" panose="020F0502020204030204" pitchFamily="34" charset="0"/>
              </a:rPr>
              <a:t>HertsHelp</a:t>
            </a: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 Quality requirements.</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Monitor the case records / telephone calls of designated staff to meet quality standards and service level agreements.</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Ensure remedial and developmental issues are identified and acted on to develop individuals, improve the quality of service, and ensure clients do not suffer detriment due to poor or inadequate action.</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Keep technical knowledge up to date and provide technical support to connecting officers. </a:t>
            </a:r>
            <a:r>
              <a:rPr lang="en-US"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Ensure that appropriate systems are maintained for case recording, statistics, follow </a:t>
            </a:r>
            <a:r>
              <a:rPr lang="en-US" dirty="0">
                <a:latin typeface="Calibri" panose="020F0502020204030204" pitchFamily="34" charset="0"/>
                <a:ea typeface="Calibri" panose="020F0502020204030204" pitchFamily="34" charset="0"/>
                <a:cs typeface="Calibri" panose="020F0502020204030204" pitchFamily="34" charset="0"/>
              </a:rPr>
              <a:t>​</a:t>
            </a:r>
            <a:br>
              <a:rPr lang="en-US" dirty="0">
                <a:latin typeface="Calibri" panose="020F0502020204030204" pitchFamily="34" charset="0"/>
                <a:ea typeface="Calibri" panose="020F0502020204030204" pitchFamily="34" charset="0"/>
                <a:cs typeface="Calibri" panose="020F0502020204030204" pitchFamily="34" charset="0"/>
              </a:rPr>
            </a:br>
            <a:r>
              <a:rPr lang="en-GB" dirty="0">
                <a:solidFill>
                  <a:srgbClr val="374151"/>
                </a:solidFill>
                <a:latin typeface="Calibri" panose="020F0502020204030204" pitchFamily="34" charset="0"/>
                <a:ea typeface="Calibri" panose="020F0502020204030204" pitchFamily="34" charset="0"/>
                <a:cs typeface="Calibri" panose="020F0502020204030204" pitchFamily="34" charset="0"/>
              </a:rPr>
              <a:t>up work and quality control.</a:t>
            </a:r>
            <a:r>
              <a:rPr lang="en-US"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773110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E021357-64B8-F51F-4422-62FACC0DFFDE}"/>
              </a:ext>
            </a:extLst>
          </p:cNvPr>
          <p:cNvSpPr/>
          <p:nvPr/>
        </p:nvSpPr>
        <p:spPr>
          <a:xfrm rot="5400000">
            <a:off x="5574059" y="-5574056"/>
            <a:ext cx="1035020" cy="12183140"/>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4A6C90F1-AB8E-CD35-1CFF-1C1C28D45CFC}"/>
              </a:ext>
            </a:extLst>
          </p:cNvPr>
          <p:cNvSpPr>
            <a:spLocks noGrp="1"/>
          </p:cNvSpPr>
          <p:nvPr>
            <p:ph type="title"/>
          </p:nvPr>
        </p:nvSpPr>
        <p:spPr>
          <a:xfrm>
            <a:off x="833120" y="-84872"/>
            <a:ext cx="10515600" cy="1325563"/>
          </a:xfrm>
        </p:spPr>
        <p:txBody>
          <a:bodyPr/>
          <a:lstStyle/>
          <a:p>
            <a:r>
              <a:rPr lang="en-GB" sz="3600" b="1">
                <a:solidFill>
                  <a:schemeClr val="bg1"/>
                </a:solidFill>
                <a:latin typeface="Calibri"/>
                <a:cs typeface="Calibri"/>
              </a:rPr>
              <a:t>Job Description</a:t>
            </a:r>
            <a:r>
              <a:rPr lang="en-GB" sz="4000">
                <a:solidFill>
                  <a:schemeClr val="bg1"/>
                </a:solidFill>
                <a:cs typeface="Calibri Light"/>
              </a:rPr>
              <a:t> </a:t>
            </a:r>
            <a:r>
              <a:rPr lang="en-GB" sz="3600" b="1">
                <a:solidFill>
                  <a:schemeClr val="bg1"/>
                </a:solidFill>
                <a:latin typeface="Calibri"/>
                <a:cs typeface="Calibri"/>
              </a:rPr>
              <a:t>| </a:t>
            </a:r>
            <a:r>
              <a:rPr lang="en-GB" sz="3600">
                <a:solidFill>
                  <a:schemeClr val="bg1"/>
                </a:solidFill>
                <a:latin typeface="Calibri"/>
                <a:cs typeface="Calibri"/>
              </a:rPr>
              <a:t>What you will be doing</a:t>
            </a:r>
          </a:p>
        </p:txBody>
      </p:sp>
      <p:sp>
        <p:nvSpPr>
          <p:cNvPr id="3" name="Content Placeholder 2">
            <a:extLst>
              <a:ext uri="{FF2B5EF4-FFF2-40B4-BE49-F238E27FC236}">
                <a16:creationId xmlns:a16="http://schemas.microsoft.com/office/drawing/2014/main" id="{E37452B7-1F1F-7E95-33EF-24934F036971}"/>
              </a:ext>
            </a:extLst>
          </p:cNvPr>
          <p:cNvSpPr>
            <a:spLocks noGrp="1"/>
          </p:cNvSpPr>
          <p:nvPr>
            <p:ph idx="1"/>
          </p:nvPr>
        </p:nvSpPr>
        <p:spPr>
          <a:xfrm>
            <a:off x="182880" y="1293914"/>
            <a:ext cx="11816080" cy="5564086"/>
          </a:xfrm>
        </p:spPr>
        <p:txBody>
          <a:bodyPr vert="horz" lIns="91440" tIns="45720" rIns="91440" bIns="45720" rtlCol="0" anchor="t">
            <a:noAutofit/>
          </a:bodyPr>
          <a:lstStyle/>
          <a:p>
            <a:pPr marL="285750" indent="-285750"/>
            <a:endParaRPr lang="en-GB" sz="1100">
              <a:cs typeface="Calibri"/>
            </a:endParaRPr>
          </a:p>
          <a:p>
            <a:pPr marL="0" indent="0">
              <a:buNone/>
            </a:pPr>
            <a:endParaRPr lang="en-GB" sz="1100">
              <a:cs typeface="Calibri"/>
            </a:endParaRPr>
          </a:p>
        </p:txBody>
      </p:sp>
      <p:sp>
        <p:nvSpPr>
          <p:cNvPr id="5" name="TextBox 4">
            <a:extLst>
              <a:ext uri="{FF2B5EF4-FFF2-40B4-BE49-F238E27FC236}">
                <a16:creationId xmlns:a16="http://schemas.microsoft.com/office/drawing/2014/main" id="{F53D73F2-1E80-37F4-DAFB-10F9430334C1}"/>
              </a:ext>
            </a:extLst>
          </p:cNvPr>
          <p:cNvSpPr txBox="1"/>
          <p:nvPr/>
        </p:nvSpPr>
        <p:spPr>
          <a:xfrm>
            <a:off x="8861" y="1035023"/>
            <a:ext cx="12170260" cy="581724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600" b="1" dirty="0">
                <a:solidFill>
                  <a:srgbClr val="374151"/>
                </a:solidFill>
                <a:latin typeface="Calibri" panose="020F0502020204030204" pitchFamily="34" charset="0"/>
                <a:ea typeface="Calibri" panose="020F0502020204030204" pitchFamily="34" charset="0"/>
                <a:cs typeface="Calibri" panose="020F0502020204030204" pitchFamily="34" charset="0"/>
              </a:rPr>
              <a:t>Team Supervision and Development:</a:t>
            </a:r>
            <a:r>
              <a:rPr lang="en-GB"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Lead, mentor, and guide the team of connecting officers and administrators to ensure the provision of exceptional service to Hertfordshire residents.</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Provide ongoing support and training to team members, fostering a positive and growth-oriented work environment.</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Monitor and maintain case records to ensure compliance with Quality of Advice Audit standards.</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Support direct reports with regular supervisions and annual appraisals. </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Utilise the Support and Supervision framework to ensure that expected standards are achieved. </a:t>
            </a:r>
            <a:r>
              <a:rPr lang="en-GB" sz="1600" dirty="0">
                <a:latin typeface="Calibri" panose="020F0502020204030204" pitchFamily="34" charset="0"/>
                <a:ea typeface="Calibri" panose="020F0502020204030204" pitchFamily="34" charset="0"/>
                <a:cs typeface="Calibri" panose="020F0502020204030204" pitchFamily="34" charset="0"/>
              </a:rPr>
              <a:t>​</a:t>
            </a:r>
            <a:br>
              <a:rPr lang="en-GB" sz="1600" dirty="0">
                <a:latin typeface="Calibri" panose="020F0502020204030204" pitchFamily="34" charset="0"/>
                <a:ea typeface="Calibri" panose="020F0502020204030204" pitchFamily="34" charset="0"/>
                <a:cs typeface="Calibri" panose="020F0502020204030204" pitchFamily="34" charset="0"/>
              </a:rPr>
            </a:br>
            <a:r>
              <a:rPr lang="en-GB" sz="1600" dirty="0">
                <a:latin typeface="Calibri" panose="020F0502020204030204" pitchFamily="34" charset="0"/>
                <a:ea typeface="Calibri" panose="020F0502020204030204" pitchFamily="34" charset="0"/>
                <a:cs typeface="Calibri" panose="020F0502020204030204" pitchFamily="34" charset="0"/>
              </a:rPr>
              <a:t>​</a:t>
            </a:r>
          </a:p>
          <a:p>
            <a:r>
              <a:rPr lang="en-GB" sz="1600" b="1" dirty="0">
                <a:solidFill>
                  <a:srgbClr val="374151"/>
                </a:solidFill>
                <a:latin typeface="Calibri" panose="020F0502020204030204" pitchFamily="34" charset="0"/>
                <a:ea typeface="Calibri" panose="020F0502020204030204" pitchFamily="34" charset="0"/>
                <a:cs typeface="Calibri" panose="020F0502020204030204" pitchFamily="34" charset="0"/>
              </a:rPr>
              <a:t>Management Reporting and Complaint Handling:</a:t>
            </a:r>
            <a:r>
              <a:rPr lang="en-GB"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Prepare management reports to provide insights into service performance and areas for improvement.</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Address and resolve complaints in a professional and timely manner, ensuring resident satisfaction.</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Ensure all relevant policies and procedures are followed at all times. </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Ensure that staff are complying with Safeguarding requirements. </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Ensure that issues of concern are dealt with appropriately including; confidentiality and the threat of harm.</a:t>
            </a:r>
            <a:r>
              <a:rPr lang="en-US" sz="1600" dirty="0">
                <a:latin typeface="Calibri" panose="020F0502020204030204" pitchFamily="34" charset="0"/>
                <a:ea typeface="Calibri" panose="020F0502020204030204" pitchFamily="34" charset="0"/>
                <a:cs typeface="Calibri" panose="020F0502020204030204" pitchFamily="34" charset="0"/>
              </a:rPr>
              <a:t>​</a:t>
            </a:r>
          </a:p>
          <a:p>
            <a:r>
              <a:rPr lang="en-GB" sz="1600" dirty="0">
                <a:latin typeface="Calibri" panose="020F0502020204030204" pitchFamily="34" charset="0"/>
                <a:ea typeface="Calibri" panose="020F0502020204030204" pitchFamily="34" charset="0"/>
                <a:cs typeface="Calibri" panose="020F0502020204030204" pitchFamily="34" charset="0"/>
              </a:rPr>
              <a:t>​</a:t>
            </a:r>
          </a:p>
          <a:p>
            <a:r>
              <a:rPr lang="en-GB" sz="1600" b="1" dirty="0">
                <a:solidFill>
                  <a:srgbClr val="374151"/>
                </a:solidFill>
                <a:latin typeface="Calibri" panose="020F0502020204030204" pitchFamily="34" charset="0"/>
                <a:ea typeface="Calibri" panose="020F0502020204030204" pitchFamily="34" charset="0"/>
                <a:cs typeface="Calibri" panose="020F0502020204030204" pitchFamily="34" charset="0"/>
              </a:rPr>
              <a:t>Continuous Improvement:</a:t>
            </a:r>
            <a:r>
              <a:rPr lang="en-GB"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Proactively identify opportunities to enhance service quality, operational efficiency, and team performance.</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Collaborate with relevant stakeholders to implement process improvements and best practices. </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Abide by health and safety guidelines and share responsibility for own health and safety and that of colleagues.</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Identify own learning and development needs and take steps to address these.</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Carry out any other tasks within the scope of the post to ensure the effective delivery </a:t>
            </a:r>
            <a:r>
              <a:rPr lang="en-US" sz="1600" dirty="0">
                <a:latin typeface="Calibri" panose="020F0502020204030204" pitchFamily="34" charset="0"/>
                <a:ea typeface="Calibri" panose="020F0502020204030204" pitchFamily="34" charset="0"/>
                <a:cs typeface="Calibri" panose="020F0502020204030204" pitchFamily="34" charset="0"/>
              </a:rPr>
              <a:t>​</a:t>
            </a:r>
            <a:br>
              <a:rPr lang="en-US" sz="1600" dirty="0">
                <a:latin typeface="Calibri" panose="020F0502020204030204" pitchFamily="34" charset="0"/>
                <a:ea typeface="Calibri" panose="020F0502020204030204" pitchFamily="34" charset="0"/>
                <a:cs typeface="Calibri" panose="020F0502020204030204" pitchFamily="34" charset="0"/>
              </a:rPr>
            </a:b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and development of the service.</a:t>
            </a:r>
            <a:r>
              <a:rPr lang="en-US" sz="1600" dirty="0">
                <a:latin typeface="Calibri" panose="020F0502020204030204" pitchFamily="34" charset="0"/>
                <a:ea typeface="Calibri" panose="020F0502020204030204" pitchFamily="34" charset="0"/>
                <a:cs typeface="Calibri" panose="020F0502020204030204" pitchFamily="34" charset="0"/>
              </a:rPr>
              <a:t>​</a:t>
            </a:r>
          </a:p>
          <a:p>
            <a:pPr marL="285750" indent="-285750">
              <a:buFont typeface="Arial,Sans-Serif"/>
              <a:buChar char="•"/>
            </a:pPr>
            <a:r>
              <a:rPr lang="en-GB" sz="1600" dirty="0">
                <a:solidFill>
                  <a:srgbClr val="374151"/>
                </a:solidFill>
                <a:latin typeface="Calibri" panose="020F0502020204030204" pitchFamily="34" charset="0"/>
                <a:ea typeface="Calibri" panose="020F0502020204030204" pitchFamily="34" charset="0"/>
                <a:cs typeface="Calibri" panose="020F0502020204030204" pitchFamily="34" charset="0"/>
              </a:rPr>
              <a:t>Contribute to the delivery of the business strategy. </a:t>
            </a:r>
            <a:r>
              <a:rPr lang="en-US" sz="1600"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65688691"/>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E5FA3-FCE6-A118-5452-02EC8CAC3031}"/>
              </a:ext>
            </a:extLst>
          </p:cNvPr>
          <p:cNvSpPr>
            <a:spLocks noGrp="1"/>
          </p:cNvSpPr>
          <p:nvPr>
            <p:ph type="title"/>
          </p:nvPr>
        </p:nvSpPr>
        <p:spPr>
          <a:xfrm>
            <a:off x="838200" y="-199628"/>
            <a:ext cx="10515600" cy="1325563"/>
          </a:xfrm>
        </p:spPr>
        <p:txBody>
          <a:bodyPr/>
          <a:lstStyle/>
          <a:p>
            <a:r>
              <a:rPr lang="en-GB" sz="3600" b="1">
                <a:solidFill>
                  <a:srgbClr val="433472"/>
                </a:solidFill>
                <a:latin typeface="Calibri"/>
                <a:cs typeface="Calibri Light"/>
              </a:rPr>
              <a:t>Person Specification</a:t>
            </a:r>
            <a:r>
              <a:rPr lang="en-GB" sz="4000">
                <a:ea typeface="+mj-lt"/>
                <a:cs typeface="+mj-lt"/>
              </a:rPr>
              <a:t> </a:t>
            </a:r>
            <a:r>
              <a:rPr lang="en-GB" sz="3600" b="1">
                <a:solidFill>
                  <a:srgbClr val="433472"/>
                </a:solidFill>
                <a:latin typeface="Calibri"/>
                <a:cs typeface="Calibri Light"/>
              </a:rPr>
              <a:t>| </a:t>
            </a:r>
            <a:r>
              <a:rPr lang="en-GB" sz="3600">
                <a:solidFill>
                  <a:srgbClr val="433472"/>
                </a:solidFill>
                <a:latin typeface="Calibri"/>
                <a:cs typeface="Calibri Light"/>
              </a:rPr>
              <a:t>What you need to do this job</a:t>
            </a:r>
            <a:endParaRPr lang="en-US" sz="3600">
              <a:solidFill>
                <a:srgbClr val="433472"/>
              </a:solidFill>
              <a:latin typeface="Calibri"/>
              <a:cs typeface="Calibri Light"/>
            </a:endParaRPr>
          </a:p>
        </p:txBody>
      </p:sp>
      <p:sp>
        <p:nvSpPr>
          <p:cNvPr id="4" name="Rectangle 3">
            <a:extLst>
              <a:ext uri="{FF2B5EF4-FFF2-40B4-BE49-F238E27FC236}">
                <a16:creationId xmlns:a16="http://schemas.microsoft.com/office/drawing/2014/main" id="{052B1AA5-E50E-3257-2140-A3B970593DF0}"/>
              </a:ext>
            </a:extLst>
          </p:cNvPr>
          <p:cNvSpPr/>
          <p:nvPr/>
        </p:nvSpPr>
        <p:spPr>
          <a:xfrm rot="5400000">
            <a:off x="5630163" y="-5575255"/>
            <a:ext cx="940534" cy="12147698"/>
          </a:xfrm>
          <a:prstGeom prst="rect">
            <a:avLst/>
          </a:prstGeom>
          <a:noFill/>
          <a:ln w="57150">
            <a:solidFill>
              <a:srgbClr val="4436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FE99B30F-B00B-1C97-DD01-F27799110BCA}"/>
              </a:ext>
            </a:extLst>
          </p:cNvPr>
          <p:cNvSpPr txBox="1"/>
          <p:nvPr/>
        </p:nvSpPr>
        <p:spPr>
          <a:xfrm>
            <a:off x="126095" y="1196816"/>
            <a:ext cx="12048184" cy="54938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Understanding of the diverse challenges individuals encounter in their lives, with a genuine passion for assisting and connecting them to appropriate support services.</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To be non-judgmental and respect views, values and cultures that are different to your own</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Proven leadership experience in a dynamic and fast-paced environment.</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Excellent interpersonal and communication skills to engage effectively with team members. </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Strong problem-solving skills, coupled with a positive attitude toward continuous learning and development.</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Ability to manage multiple priorities, remain adaptable in response to changing circumstances, and maintain a high level of organisation.</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Proficiency in record-keeping, data management, and producing management reports.</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Knowledge of local community resources and services within Hertfordshire is advantageous.</a:t>
            </a:r>
            <a:r>
              <a:rPr lang="en-GB" sz="1300" dirty="0">
                <a:latin typeface="Calibri" panose="020F0502020204030204" pitchFamily="34" charset="0"/>
                <a:ea typeface="Calibri" panose="020F0502020204030204" pitchFamily="34" charset="0"/>
                <a:cs typeface="Calibri" panose="020F0502020204030204" pitchFamily="34" charset="0"/>
              </a:rPr>
              <a:t>​</a:t>
            </a:r>
            <a:br>
              <a:rPr lang="en-GB" sz="1300" dirty="0">
                <a:latin typeface="Calibri" panose="020F0502020204030204" pitchFamily="34" charset="0"/>
                <a:ea typeface="Calibri" panose="020F0502020204030204" pitchFamily="34" charset="0"/>
                <a:cs typeface="Calibri" panose="020F0502020204030204" pitchFamily="34" charset="0"/>
              </a:rPr>
            </a:b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Demonstrable understanding of the issues involved in interviewing clients, an up-to-date understanding of equality and diversity – it’s application to providing advice and the supervision and development of staff. </a:t>
            </a:r>
            <a:r>
              <a:rPr lang="en-US"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Proven ability to manage / supervise others including ability to recruit, develop and motivate staff as well as ability to give and receive feedback objectively and sensitively. </a:t>
            </a:r>
            <a:r>
              <a:rPr lang="en-US"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Proven ability to monitor and maintain service delivery against agreed targets as well as monitor and analyse statistics and check accuracy of calculations. </a:t>
            </a:r>
            <a:r>
              <a:rPr lang="en-US"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Proven ability to supervise and monitor advice work and to maintain casework systems and procedures, use of IT systems and packages, electronic resources in the provision of advice and the preparations of reports and submission.</a:t>
            </a:r>
            <a:r>
              <a:rPr lang="en-US"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latin typeface="Calibri" panose="020F0502020204030204" pitchFamily="34" charset="0"/>
                <a:ea typeface="Calibri" panose="020F0502020204030204" pitchFamily="34" charset="0"/>
                <a:cs typeface="Calibri" panose="020F0502020204030204" pitchFamily="34" charset="0"/>
              </a:rPr>
              <a:t>​</a:t>
            </a:r>
          </a:p>
          <a:p>
            <a:pPr marL="228600" indent="-228600">
              <a:buFont typeface="Arial,Sans-Serif"/>
              <a:buChar char="•"/>
            </a:pPr>
            <a:r>
              <a:rPr lang="en-GB" sz="1300" dirty="0">
                <a:solidFill>
                  <a:srgbClr val="374151"/>
                </a:solidFill>
                <a:latin typeface="Calibri" panose="020F0502020204030204" pitchFamily="34" charset="0"/>
                <a:ea typeface="Calibri" panose="020F0502020204030204" pitchFamily="34" charset="0"/>
                <a:cs typeface="Calibri" panose="020F0502020204030204" pitchFamily="34" charset="0"/>
              </a:rPr>
              <a:t> Ability to research, analyse and interpret complex information and work sensitively with clien</a:t>
            </a:r>
            <a:r>
              <a:rPr lang="en-GB" sz="1350" dirty="0">
                <a:solidFill>
                  <a:srgbClr val="374151"/>
                </a:solidFill>
                <a:latin typeface="Calibri" panose="020F0502020204030204" pitchFamily="34" charset="0"/>
                <a:ea typeface="Calibri" panose="020F0502020204030204" pitchFamily="34" charset="0"/>
                <a:cs typeface="Calibri" panose="020F0502020204030204" pitchFamily="34" charset="0"/>
              </a:rPr>
              <a:t>t</a:t>
            </a:r>
            <a:r>
              <a:rPr lang="en-US" sz="1350"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908795447"/>
      </p:ext>
    </p:extLst>
  </p:cSld>
  <p:clrMapOvr>
    <a:masterClrMapping/>
  </p:clrMapOvr>
  <p:extLst>
    <p:ext uri="{6950BFC3-D8DA-4A85-94F7-54DA5524770B}">
      <p188:commentRel xmlns:p188="http://schemas.microsoft.com/office/powerpoint/2018/8/main" r:id="rId2"/>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E5FA3-FCE6-A118-5452-02EC8CAC3031}"/>
              </a:ext>
            </a:extLst>
          </p:cNvPr>
          <p:cNvSpPr>
            <a:spLocks noGrp="1"/>
          </p:cNvSpPr>
          <p:nvPr>
            <p:ph type="title"/>
          </p:nvPr>
        </p:nvSpPr>
        <p:spPr>
          <a:xfrm>
            <a:off x="838200" y="-199628"/>
            <a:ext cx="10515600" cy="1325563"/>
          </a:xfrm>
        </p:spPr>
        <p:txBody>
          <a:bodyPr/>
          <a:lstStyle/>
          <a:p>
            <a:r>
              <a:rPr lang="en-GB" sz="3600" b="1" dirty="0">
                <a:solidFill>
                  <a:srgbClr val="433472"/>
                </a:solidFill>
                <a:latin typeface="Calibri"/>
                <a:cs typeface="Calibri Light"/>
              </a:rPr>
              <a:t>Person Specification</a:t>
            </a:r>
            <a:r>
              <a:rPr lang="en-GB" sz="4000" dirty="0">
                <a:ea typeface="+mj-lt"/>
                <a:cs typeface="+mj-lt"/>
              </a:rPr>
              <a:t> </a:t>
            </a:r>
            <a:r>
              <a:rPr lang="en-GB" sz="3600" b="1" dirty="0">
                <a:solidFill>
                  <a:srgbClr val="433472"/>
                </a:solidFill>
                <a:latin typeface="Calibri"/>
                <a:cs typeface="Calibri Light"/>
              </a:rPr>
              <a:t>| </a:t>
            </a:r>
            <a:r>
              <a:rPr lang="en-GB" sz="3600" dirty="0">
                <a:solidFill>
                  <a:srgbClr val="433472"/>
                </a:solidFill>
                <a:latin typeface="Calibri"/>
                <a:cs typeface="Calibri Light"/>
              </a:rPr>
              <a:t>What you need to do this job</a:t>
            </a:r>
            <a:endParaRPr lang="en-US" sz="3600" dirty="0">
              <a:solidFill>
                <a:srgbClr val="433472"/>
              </a:solidFill>
              <a:latin typeface="Calibri"/>
              <a:cs typeface="Calibri Light"/>
            </a:endParaRPr>
          </a:p>
        </p:txBody>
      </p:sp>
      <p:sp>
        <p:nvSpPr>
          <p:cNvPr id="4" name="Rectangle 3">
            <a:extLst>
              <a:ext uri="{FF2B5EF4-FFF2-40B4-BE49-F238E27FC236}">
                <a16:creationId xmlns:a16="http://schemas.microsoft.com/office/drawing/2014/main" id="{052B1AA5-E50E-3257-2140-A3B970593DF0}"/>
              </a:ext>
            </a:extLst>
          </p:cNvPr>
          <p:cNvSpPr/>
          <p:nvPr/>
        </p:nvSpPr>
        <p:spPr>
          <a:xfrm rot="5400000">
            <a:off x="5630163" y="-5575255"/>
            <a:ext cx="940534" cy="12147698"/>
          </a:xfrm>
          <a:prstGeom prst="rect">
            <a:avLst/>
          </a:prstGeom>
          <a:noFill/>
          <a:ln w="57150">
            <a:solidFill>
              <a:srgbClr val="4436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7" name="Table 7">
            <a:extLst>
              <a:ext uri="{FF2B5EF4-FFF2-40B4-BE49-F238E27FC236}">
                <a16:creationId xmlns:a16="http://schemas.microsoft.com/office/drawing/2014/main" id="{54993B8C-1098-F1DA-BE09-B077119466B2}"/>
              </a:ext>
            </a:extLst>
          </p:cNvPr>
          <p:cNvGraphicFramePr>
            <a:graphicFrameLocks noGrp="1"/>
          </p:cNvGraphicFramePr>
          <p:nvPr>
            <p:extLst>
              <p:ext uri="{D42A27DB-BD31-4B8C-83A1-F6EECF244321}">
                <p14:modId xmlns:p14="http://schemas.microsoft.com/office/powerpoint/2010/main" val="3523905524"/>
              </p:ext>
            </p:extLst>
          </p:nvPr>
        </p:nvGraphicFramePr>
        <p:xfrm>
          <a:off x="42929" y="955183"/>
          <a:ext cx="12151726" cy="5862395"/>
        </p:xfrm>
        <a:graphic>
          <a:graphicData uri="http://schemas.openxmlformats.org/drawingml/2006/table">
            <a:tbl>
              <a:tblPr firstRow="1" bandRow="1">
                <a:tableStyleId>{5C22544A-7EE6-4342-B048-85BDC9FD1C3A}</a:tableStyleId>
              </a:tblPr>
              <a:tblGrid>
                <a:gridCol w="8472986">
                  <a:extLst>
                    <a:ext uri="{9D8B030D-6E8A-4147-A177-3AD203B41FA5}">
                      <a16:colId xmlns:a16="http://schemas.microsoft.com/office/drawing/2014/main" val="1742709591"/>
                    </a:ext>
                  </a:extLst>
                </a:gridCol>
                <a:gridCol w="3678740">
                  <a:extLst>
                    <a:ext uri="{9D8B030D-6E8A-4147-A177-3AD203B41FA5}">
                      <a16:colId xmlns:a16="http://schemas.microsoft.com/office/drawing/2014/main" val="1449667103"/>
                    </a:ext>
                  </a:extLst>
                </a:gridCol>
              </a:tblGrid>
              <a:tr h="412095">
                <a:tc>
                  <a:txBody>
                    <a:bodyPr/>
                    <a:lstStyle/>
                    <a:p>
                      <a:r>
                        <a:rPr lang="en-US" sz="1800" dirty="0"/>
                        <a:t>Essential</a:t>
                      </a:r>
                      <a:endParaRPr lang="en-GB"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3673"/>
                    </a:solidFill>
                  </a:tcPr>
                </a:tc>
                <a:tc>
                  <a:txBody>
                    <a:bodyPr/>
                    <a:lstStyle/>
                    <a:p>
                      <a:r>
                        <a:rPr lang="en-US" dirty="0"/>
                        <a:t>Desirable</a:t>
                      </a: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3673"/>
                    </a:solidFill>
                  </a:tcPr>
                </a:tc>
                <a:extLst>
                  <a:ext uri="{0D108BD9-81ED-4DB2-BD59-A6C34878D82A}">
                    <a16:rowId xmlns:a16="http://schemas.microsoft.com/office/drawing/2014/main" val="3439881946"/>
                  </a:ext>
                </a:extLst>
              </a:tr>
              <a:tr h="3323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baseline="0" dirty="0">
                          <a:solidFill>
                            <a:schemeClr val="dk1"/>
                          </a:solidFill>
                          <a:latin typeface="Segoe UI"/>
                          <a:ea typeface="+mn-ea"/>
                          <a:cs typeface="+mn-cs"/>
                        </a:rPr>
                        <a:t>Project management skills and experience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baseline="0" dirty="0">
                          <a:solidFill>
                            <a:schemeClr val="dk1"/>
                          </a:solidFill>
                          <a:latin typeface="Segoe UI"/>
                          <a:ea typeface="+mn-ea"/>
                          <a:cs typeface="+mn-cs"/>
                        </a:rPr>
                        <a:t>Project management qualification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9673330"/>
                  </a:ext>
                </a:extLst>
              </a:tr>
              <a:tr h="5184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Segoe UI"/>
                          <a:ea typeface="+mn-ea"/>
                          <a:cs typeface="+mn-cs"/>
                        </a:rPr>
                        <a:t>Experience of working with multiple agencies and stakeholder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Segoe UI"/>
                          <a:ea typeface="+mn-ea"/>
                          <a:cs typeface="+mn-cs"/>
                        </a:rPr>
                        <a:t>Ability to lead multi-agency project groups effectively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3678"/>
                  </a:ext>
                </a:extLst>
              </a:tr>
              <a:tr h="9571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Communication skills </a:t>
                      </a:r>
                      <a:r>
                        <a:rPr lang="en-US" sz="1400" b="0" i="0" u="none" strike="noStrike" kern="1200" baseline="0" dirty="0">
                          <a:solidFill>
                            <a:schemeClr val="dk1"/>
                          </a:solidFill>
                          <a:latin typeface="Segoe UI"/>
                          <a:ea typeface="+mn-ea"/>
                          <a:cs typeface="+mn-cs"/>
                        </a:rPr>
                        <a:t>excellent verbal skills to make your points concisely and impactfully. The ability to speak with confidence to a range of audiences. </a:t>
                      </a:r>
                      <a:r>
                        <a:rPr lang="en-US" sz="1400" b="1" i="0" u="none" strike="noStrike" kern="1200" baseline="0" dirty="0">
                          <a:solidFill>
                            <a:schemeClr val="dk1"/>
                          </a:solidFill>
                          <a:latin typeface="Segoe UI"/>
                          <a:ea typeface="+mn-ea"/>
                          <a:cs typeface="+mn-cs"/>
                        </a:rPr>
                        <a:t>Written communication skills </a:t>
                      </a:r>
                      <a:r>
                        <a:rPr lang="en-US" sz="1400" b="0" i="0" u="none" strike="noStrike" kern="1200" baseline="0" dirty="0">
                          <a:solidFill>
                            <a:schemeClr val="dk1"/>
                          </a:solidFill>
                          <a:latin typeface="Segoe UI"/>
                          <a:ea typeface="+mn-ea"/>
                          <a:cs typeface="+mn-cs"/>
                        </a:rPr>
                        <a:t>to absorb a range of information and provide high quality briefings, reports etc. Fully confident to maximise use of technology including the Microsoft suite of packages.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400" dirty="0">
                          <a:latin typeface="Segoe UI"/>
                        </a:rPr>
                        <a:t>Call centre experience</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6695367"/>
                  </a:ext>
                </a:extLst>
              </a:tr>
              <a:tr h="744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Organisational skills </a:t>
                      </a:r>
                      <a:r>
                        <a:rPr lang="en-US" sz="1400" b="0" i="0" u="none" strike="noStrike" kern="1200" baseline="0" dirty="0">
                          <a:solidFill>
                            <a:schemeClr val="dk1"/>
                          </a:solidFill>
                          <a:latin typeface="Segoe UI"/>
                          <a:ea typeface="+mn-ea"/>
                          <a:cs typeface="+mn-cs"/>
                        </a:rPr>
                        <a:t>to get things done on time and to meet or exceed desired outcomes. The ability to know when to delegate and when to keep close to issues. Planning ahead a keenness and mind-set that thinks and plans ahead in order that the time is used wisely, and reactional management is avoided.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1261836"/>
                  </a:ext>
                </a:extLst>
              </a:tr>
              <a:tr h="5184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Strong leadership -Managing and influencing people </a:t>
                      </a:r>
                      <a:r>
                        <a:rPr lang="en-US" sz="1400" b="0" i="0" u="none" strike="noStrike" kern="1200" baseline="0" dirty="0">
                          <a:solidFill>
                            <a:schemeClr val="dk1"/>
                          </a:solidFill>
                          <a:latin typeface="Segoe UI"/>
                          <a:ea typeface="+mn-ea"/>
                          <a:cs typeface="+mn-cs"/>
                        </a:rPr>
                        <a:t>to enable team members to deliver and develop in their roles and to bring about results.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1961629"/>
                  </a:ext>
                </a:extLst>
              </a:tr>
              <a:tr h="5184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Innovation and managing change </a:t>
                      </a:r>
                      <a:r>
                        <a:rPr lang="en-US" sz="1400" b="0" i="0" u="none" strike="noStrike" kern="1200" baseline="0" dirty="0">
                          <a:solidFill>
                            <a:schemeClr val="dk1"/>
                          </a:solidFill>
                          <a:latin typeface="Segoe UI"/>
                          <a:ea typeface="+mn-ea"/>
                          <a:cs typeface="+mn-cs"/>
                        </a:rPr>
                        <a:t>and the confidence and enthusiasm to come up with new ideas and implement change for continuous improvement.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0837192"/>
                  </a:ext>
                </a:extLst>
              </a:tr>
              <a:tr h="7444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Working with ambiguity and uncertainty, </a:t>
                      </a:r>
                      <a:r>
                        <a:rPr lang="en-US" sz="1400" b="0" i="0" u="none" strike="noStrike" kern="1200" baseline="0" dirty="0">
                          <a:solidFill>
                            <a:schemeClr val="dk1"/>
                          </a:solidFill>
                          <a:latin typeface="Segoe UI"/>
                          <a:ea typeface="+mn-ea"/>
                          <a:cs typeface="+mn-cs"/>
                        </a:rPr>
                        <a:t>no two days in this job will be the same, you need to be prepared to work and thrive in this environment, dealing with and responding to uncertainty and using your judgement to manage a range of competing demands.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2970624"/>
                  </a:ext>
                </a:extLst>
              </a:tr>
              <a:tr h="3722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Outstanding research and analytical abilities</a:t>
                      </a:r>
                      <a:r>
                        <a:rPr lang="en-US" sz="1400" b="0" i="0" u="none" strike="noStrike" kern="1200" baseline="0" dirty="0">
                          <a:solidFill>
                            <a:schemeClr val="dk1"/>
                          </a:solidFill>
                          <a:latin typeface="Segoe UI"/>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75993802"/>
                  </a:ext>
                </a:extLst>
              </a:tr>
              <a:tr h="3722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Willingness to be flexible and dynamic </a:t>
                      </a:r>
                      <a:r>
                        <a:rPr lang="en-US" sz="1400" b="0" i="0" u="none" strike="noStrike" kern="1200" baseline="0" dirty="0">
                          <a:solidFill>
                            <a:schemeClr val="dk1"/>
                          </a:solidFill>
                          <a:latin typeface="Segoe UI"/>
                          <a:ea typeface="+mn-ea"/>
                          <a:cs typeface="+mn-cs"/>
                        </a:rPr>
                        <a:t>to suit the changing needs of the service.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785746"/>
                  </a:ext>
                </a:extLst>
              </a:tr>
              <a:tr h="3722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Segoe UI"/>
                          <a:ea typeface="+mn-ea"/>
                          <a:cs typeface="+mn-cs"/>
                        </a:rPr>
                        <a:t>A commitment to continuous professional development.</a:t>
                      </a:r>
                      <a:r>
                        <a:rPr lang="en-US" sz="1400" b="0" i="0" u="none" strike="noStrike" kern="1200" baseline="0" dirty="0">
                          <a:solidFill>
                            <a:schemeClr val="dk1"/>
                          </a:solidFill>
                          <a:latin typeface="Segoe UI"/>
                          <a:ea typeface="+mn-ea"/>
                          <a:cs typeface="+mn-cs"/>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latin typeface="Segoe UI"/>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1781866"/>
                  </a:ext>
                </a:extLst>
              </a:tr>
            </a:tbl>
          </a:graphicData>
        </a:graphic>
      </p:graphicFrame>
      <p:sp>
        <p:nvSpPr>
          <p:cNvPr id="3" name="Rectangle 2">
            <a:extLst>
              <a:ext uri="{FF2B5EF4-FFF2-40B4-BE49-F238E27FC236}">
                <a16:creationId xmlns:a16="http://schemas.microsoft.com/office/drawing/2014/main" id="{A8A8166A-247F-D592-3AA5-62872131315E}"/>
              </a:ext>
            </a:extLst>
          </p:cNvPr>
          <p:cNvSpPr/>
          <p:nvPr/>
        </p:nvSpPr>
        <p:spPr>
          <a:xfrm>
            <a:off x="8501685" y="2215262"/>
            <a:ext cx="3670478" cy="429293"/>
          </a:xfrm>
          <a:prstGeom prst="rect">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25728704"/>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576B044-9988-ED1C-70E6-93E856727169}"/>
              </a:ext>
            </a:extLst>
          </p:cNvPr>
          <p:cNvSpPr/>
          <p:nvPr/>
        </p:nvSpPr>
        <p:spPr>
          <a:xfrm>
            <a:off x="0" y="3522033"/>
            <a:ext cx="12342518" cy="3494286"/>
          </a:xfrm>
          <a:prstGeom prst="rect">
            <a:avLst/>
          </a:prstGeom>
          <a:solidFill>
            <a:srgbClr val="443673"/>
          </a:solidFill>
          <a:ln>
            <a:solidFill>
              <a:srgbClr val="6F62AA"/>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BAFF2766-C62F-847B-F9F2-0B7ED442BDC5}"/>
              </a:ext>
            </a:extLst>
          </p:cNvPr>
          <p:cNvSpPr txBox="1"/>
          <p:nvPr/>
        </p:nvSpPr>
        <p:spPr>
          <a:xfrm>
            <a:off x="432740" y="1307630"/>
            <a:ext cx="10611555"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a:latin typeface="Arial"/>
                <a:cs typeface="Arial"/>
              </a:rPr>
              <a:t>To apply please send your CV and concise supporting statement which includes examples and evidence demonstrating why you are suitable for this role, we recommend using the person specification as a guide. If you do not complete a supporting statement, your application may be rejected.</a:t>
            </a:r>
            <a:br>
              <a:rPr lang="en-GB" sz="1200">
                <a:latin typeface="Arial"/>
                <a:cs typeface="Arial"/>
              </a:rPr>
            </a:br>
            <a:endParaRPr lang="en-GB" sz="1200">
              <a:latin typeface="Arial"/>
              <a:cs typeface="Arial"/>
            </a:endParaRPr>
          </a:p>
          <a:p>
            <a:r>
              <a:rPr lang="en-GB" sz="1200">
                <a:latin typeface="Arial"/>
                <a:cs typeface="Arial"/>
              </a:rPr>
              <a:t>Clearly state your address, e-mail address, telephone number and whether you have a driving licence and whether you own a vehicle.</a:t>
            </a:r>
            <a:br>
              <a:rPr lang="en-GB" sz="1200">
                <a:latin typeface="Arial"/>
                <a:cs typeface="Arial"/>
              </a:rPr>
            </a:br>
            <a:endParaRPr lang="en-GB" sz="1200">
              <a:latin typeface="Arial"/>
              <a:cs typeface="Arial"/>
            </a:endParaRPr>
          </a:p>
          <a:p>
            <a:r>
              <a:rPr lang="en-GB" sz="1200">
                <a:latin typeface="Arial"/>
                <a:cs typeface="Arial"/>
              </a:rPr>
              <a:t>Applications should be submitted to </a:t>
            </a:r>
            <a:r>
              <a:rPr lang="en-GB" sz="1200">
                <a:latin typeface="Arial"/>
                <a:cs typeface="Arial"/>
                <a:hlinkClick r:id="rId2"/>
              </a:rPr>
              <a:t>recruitment@hertshelp.net</a:t>
            </a:r>
            <a:r>
              <a:rPr lang="en-GB" sz="1200">
                <a:latin typeface="Arial"/>
                <a:cs typeface="Arial"/>
              </a:rPr>
              <a:t> </a:t>
            </a:r>
            <a:br>
              <a:rPr lang="en-GB" sz="1200">
                <a:latin typeface="Arial"/>
                <a:cs typeface="Arial"/>
              </a:rPr>
            </a:br>
            <a:endParaRPr lang="en-GB" sz="1200">
              <a:latin typeface="Arial"/>
              <a:cs typeface="Arial"/>
            </a:endParaRPr>
          </a:p>
          <a:p>
            <a:pPr algn="l" rtl="0"/>
            <a:r>
              <a:rPr lang="en-GB" sz="1200">
                <a:latin typeface="Arial"/>
                <a:cs typeface="Arial"/>
              </a:rPr>
              <a:t>We are an equal-opportunity employer. If you have any requirements (e.g., for attending an interview) please note these clearly in your letter.</a:t>
            </a:r>
          </a:p>
        </p:txBody>
      </p:sp>
      <p:sp>
        <p:nvSpPr>
          <p:cNvPr id="3" name="TextBox 2">
            <a:extLst>
              <a:ext uri="{FF2B5EF4-FFF2-40B4-BE49-F238E27FC236}">
                <a16:creationId xmlns:a16="http://schemas.microsoft.com/office/drawing/2014/main" id="{34875B37-32A0-88F6-BB18-F652AB33F48C}"/>
              </a:ext>
            </a:extLst>
          </p:cNvPr>
          <p:cNvSpPr txBox="1"/>
          <p:nvPr/>
        </p:nvSpPr>
        <p:spPr>
          <a:xfrm>
            <a:off x="434622" y="491067"/>
            <a:ext cx="4540014"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b="1">
                <a:solidFill>
                  <a:srgbClr val="433472"/>
                </a:solidFill>
                <a:latin typeface="Calibri"/>
                <a:ea typeface="+mj-ea"/>
                <a:cs typeface="Calibri Light"/>
              </a:rPr>
              <a:t>Application Process</a:t>
            </a:r>
          </a:p>
        </p:txBody>
      </p:sp>
      <p:sp>
        <p:nvSpPr>
          <p:cNvPr id="4" name="TextBox 3">
            <a:extLst>
              <a:ext uri="{FF2B5EF4-FFF2-40B4-BE49-F238E27FC236}">
                <a16:creationId xmlns:a16="http://schemas.microsoft.com/office/drawing/2014/main" id="{BB67D455-E0E1-EC39-BCC8-F6941ECFB684}"/>
              </a:ext>
            </a:extLst>
          </p:cNvPr>
          <p:cNvSpPr txBox="1"/>
          <p:nvPr/>
        </p:nvSpPr>
        <p:spPr>
          <a:xfrm>
            <a:off x="3181586" y="4169363"/>
            <a:ext cx="8350014" cy="19082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GB" sz="4000" b="1" dirty="0">
                <a:solidFill>
                  <a:schemeClr val="bg1"/>
                </a:solidFill>
                <a:latin typeface="Calibri"/>
                <a:ea typeface="+mj-ea"/>
                <a:cs typeface="Calibri Light"/>
              </a:rPr>
              <a:t>Interview Process </a:t>
            </a:r>
            <a:endParaRPr lang="en-US" dirty="0">
              <a:solidFill>
                <a:schemeClr val="bg1"/>
              </a:solidFill>
              <a:ea typeface="+mj-ea"/>
            </a:endParaRPr>
          </a:p>
          <a:p>
            <a:pPr algn="r"/>
            <a:endParaRPr lang="en-GB"/>
          </a:p>
          <a:p>
            <a:pPr algn="r"/>
            <a:r>
              <a:rPr lang="en-GB" sz="1200">
                <a:solidFill>
                  <a:schemeClr val="bg1"/>
                </a:solidFill>
                <a:latin typeface="Arial"/>
                <a:cs typeface="Arial"/>
              </a:rPr>
              <a:t>The closing date is: 05/06/2026</a:t>
            </a:r>
            <a:endParaRPr lang="en-GB" sz="1200" dirty="0">
              <a:solidFill>
                <a:schemeClr val="bg1"/>
              </a:solidFill>
              <a:highlight>
                <a:srgbClr val="FFFF00"/>
              </a:highlight>
              <a:latin typeface="Arial"/>
              <a:cs typeface="Arial"/>
            </a:endParaRPr>
          </a:p>
          <a:p>
            <a:pPr algn="r"/>
            <a:r>
              <a:rPr lang="en-GB" sz="1200" dirty="0">
                <a:solidFill>
                  <a:schemeClr val="bg1"/>
                </a:solidFill>
                <a:latin typeface="Arial"/>
                <a:cs typeface="Arial"/>
              </a:rPr>
              <a:t>Shortlisted candidates will be contacted by telephone, so please give a daytime </a:t>
            </a:r>
            <a:br>
              <a:rPr lang="en-GB" sz="1200" dirty="0">
                <a:latin typeface="Arial"/>
                <a:cs typeface="Arial"/>
              </a:rPr>
            </a:br>
            <a:r>
              <a:rPr lang="en-GB" sz="1200" dirty="0">
                <a:solidFill>
                  <a:schemeClr val="bg1"/>
                </a:solidFill>
                <a:latin typeface="Arial"/>
                <a:cs typeface="Arial"/>
              </a:rPr>
              <a:t>telephone number or somewhere we can leave a message to arrange an interview.</a:t>
            </a:r>
          </a:p>
          <a:p>
            <a:pPr algn="r"/>
            <a:endParaRPr lang="en-GB" sz="1200">
              <a:solidFill>
                <a:schemeClr val="bg1"/>
              </a:solidFill>
              <a:latin typeface="Arial"/>
              <a:cs typeface="Arial"/>
            </a:endParaRPr>
          </a:p>
          <a:p>
            <a:pPr algn="r"/>
            <a:r>
              <a:rPr lang="en-GB" sz="1200" dirty="0">
                <a:solidFill>
                  <a:schemeClr val="bg1"/>
                </a:solidFill>
                <a:latin typeface="Arial"/>
                <a:cs typeface="Arial"/>
              </a:rPr>
              <a:t>Offers made are subject to 2 satisfactory references</a:t>
            </a:r>
          </a:p>
        </p:txBody>
      </p:sp>
    </p:spTree>
    <p:extLst>
      <p:ext uri="{BB962C8B-B14F-4D97-AF65-F5344CB8AC3E}">
        <p14:creationId xmlns:p14="http://schemas.microsoft.com/office/powerpoint/2010/main" val="3042730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B31567AB-19A3-4E44-F3A0-4687C2009993}"/>
              </a:ext>
            </a:extLst>
          </p:cNvPr>
          <p:cNvPicPr>
            <a:picLocks noChangeAspect="1"/>
          </p:cNvPicPr>
          <p:nvPr/>
        </p:nvPicPr>
        <p:blipFill>
          <a:blip r:embed="rId2"/>
          <a:stretch>
            <a:fillRect/>
          </a:stretch>
        </p:blipFill>
        <p:spPr>
          <a:xfrm>
            <a:off x="359594" y="714185"/>
            <a:ext cx="11256902" cy="5128594"/>
          </a:xfrm>
          <a:prstGeom prst="rect">
            <a:avLst/>
          </a:prstGeom>
        </p:spPr>
      </p:pic>
    </p:spTree>
    <p:extLst>
      <p:ext uri="{BB962C8B-B14F-4D97-AF65-F5344CB8AC3E}">
        <p14:creationId xmlns:p14="http://schemas.microsoft.com/office/powerpoint/2010/main" val="3719109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91d9a026-cdd5-488e-a487-89ef331f6efa" xsi:nil="true"/>
    <lcf76f155ced4ddcb4097134ff3c332f xmlns="7c52d95d-6fcf-4736-8795-9aa3a0935d86">
      <Terms xmlns="http://schemas.microsoft.com/office/infopath/2007/PartnerControls"/>
    </lcf76f155ced4ddcb4097134ff3c332f>
    <SharedWithUsers xmlns="91d9a026-cdd5-488e-a487-89ef331f6efa">
      <UserInfo>
        <DisplayName>Charlotte Blizzard Welch</DisplayName>
        <AccountId>41</AccountId>
        <AccountType/>
      </UserInfo>
      <UserInfo>
        <DisplayName>Melanie Bel Haj</DisplayName>
        <AccountId>42</AccountId>
        <AccountType/>
      </UserInfo>
      <UserInfo>
        <DisplayName>Mark Hanna</DisplayName>
        <AccountId>48</AccountId>
        <AccountType/>
      </UserInfo>
      <UserInfo>
        <DisplayName>Giorgina Courtney</DisplayName>
        <AccountId>84</AccountId>
        <AccountType/>
      </UserInfo>
    </SharedWithUsers>
    <FurtherInfo xmlns="7c52d95d-6fcf-4736-8795-9aa3a0935d86">test</FurtherInfo>
    <Notes xmlns="7c52d95d-6fcf-4736-8795-9aa3a0935d8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FB6AA3B4DC0F9478D00364F6E0D5814" ma:contentTypeVersion="18" ma:contentTypeDescription="Create a new document." ma:contentTypeScope="" ma:versionID="ab4f9946f513f376daaf2f62e8c5a051">
  <xsd:schema xmlns:xsd="http://www.w3.org/2001/XMLSchema" xmlns:xs="http://www.w3.org/2001/XMLSchema" xmlns:p="http://schemas.microsoft.com/office/2006/metadata/properties" xmlns:ns2="91d9a026-cdd5-488e-a487-89ef331f6efa" xmlns:ns3="7c52d95d-6fcf-4736-8795-9aa3a0935d86" targetNamespace="http://schemas.microsoft.com/office/2006/metadata/properties" ma:root="true" ma:fieldsID="2ac4c6fa740ffc7cde8d600002e81cfc" ns2:_="" ns3:_="">
    <xsd:import namespace="91d9a026-cdd5-488e-a487-89ef331f6efa"/>
    <xsd:import namespace="7c52d95d-6fcf-4736-8795-9aa3a0935d8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SearchProperties" minOccurs="0"/>
                <xsd:element ref="ns3:MediaServiceLocation" minOccurs="0"/>
                <xsd:element ref="ns3:FurtherInfo"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d9a026-cdd5-488e-a487-89ef331f6ef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4608c54b-d7c2-4b7f-90f4-fed86a7d3985}" ma:internalName="TaxCatchAll" ma:showField="CatchAllData" ma:web="91d9a026-cdd5-488e-a487-89ef331f6ef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c52d95d-6fcf-4736-8795-9aa3a0935d8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46b0e27-ffdb-4b50-9a94-31dea798b227"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FurtherInfo" ma:index="23" nillable="true" ma:displayName="Further Info" ma:default="test" ma:description="test" ma:format="Dropdown" ma:internalName="FurtherInfo">
      <xsd:simpleType>
        <xsd:restriction base="dms:Text">
          <xsd:maxLength value="255"/>
        </xsd:restriction>
      </xsd:simpleType>
    </xsd:element>
    <xsd:element name="Notes" ma:index="24" nillable="true" ma:displayName="Notes" ma:format="Dropdown" ma:internalName="Note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DBD1B4A-D1BC-4879-A856-EE5A815C1049}">
  <ds:schemaRefs>
    <ds:schemaRef ds:uri="http://schemas.microsoft.com/sharepoint/v3/contenttype/forms"/>
  </ds:schemaRefs>
</ds:datastoreItem>
</file>

<file path=customXml/itemProps2.xml><?xml version="1.0" encoding="utf-8"?>
<ds:datastoreItem xmlns:ds="http://schemas.openxmlformats.org/officeDocument/2006/customXml" ds:itemID="{AB9A7537-70B2-42D7-A331-B7F7F9B75D94}">
  <ds:schemaRefs>
    <ds:schemaRef ds:uri="http://schemas.microsoft.com/office/2006/metadata/properties"/>
    <ds:schemaRef ds:uri="http://schemas.microsoft.com/office/infopath/2007/PartnerControls"/>
    <ds:schemaRef ds:uri="91d9a026-cdd5-488e-a487-89ef331f6efa"/>
    <ds:schemaRef ds:uri="7c52d95d-6fcf-4736-8795-9aa3a0935d86"/>
  </ds:schemaRefs>
</ds:datastoreItem>
</file>

<file path=customXml/itemProps3.xml><?xml version="1.0" encoding="utf-8"?>
<ds:datastoreItem xmlns:ds="http://schemas.openxmlformats.org/officeDocument/2006/customXml" ds:itemID="{AA01B3D4-887C-411E-B444-A5E346CC47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d9a026-cdd5-488e-a487-89ef331f6efa"/>
    <ds:schemaRef ds:uri="7c52d95d-6fcf-4736-8795-9aa3a0935d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1916</Words>
  <Application>Microsoft Office PowerPoint</Application>
  <PresentationFormat>Widescreen</PresentationFormat>
  <Paragraphs>121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Team Leader Job Pack </vt:lpstr>
      <vt:lpstr>Dear Applicant</vt:lpstr>
      <vt:lpstr>PowerPoint Presentation</vt:lpstr>
      <vt:lpstr>      </vt:lpstr>
      <vt:lpstr>Job Description | What you will be doing</vt:lpstr>
      <vt:lpstr>Person Specification | What you need to do this job</vt:lpstr>
      <vt:lpstr>Person Specification | What you need to do this job</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Leader Job Pack </dc:title>
  <dc:creator>Giorgina Courtney</dc:creator>
  <cp:lastModifiedBy>Giorgina Courtney</cp:lastModifiedBy>
  <cp:revision>31</cp:revision>
  <dcterms:created xsi:type="dcterms:W3CDTF">2024-02-15T15:20:52Z</dcterms:created>
  <dcterms:modified xsi:type="dcterms:W3CDTF">2026-05-27T09:55:59Z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0x0101002FB6AA3B4DC0F9478D00364F6E0D5814</vt:lpwstr>
  </property>
  <property fmtid="{D5CDD505-2E9C-101B-9397-08002B2CF9AE}" pid="3" name="MediaServiceImageTags">
    <vt:lpwstr/>
  </property>
</Properties>
</file>